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56" r:id="rId2"/>
    <p:sldId id="257" r:id="rId3"/>
    <p:sldId id="258" r:id="rId4"/>
    <p:sldId id="262" r:id="rId5"/>
    <p:sldId id="263" r:id="rId6"/>
    <p:sldId id="264" r:id="rId7"/>
    <p:sldId id="259" r:id="rId8"/>
    <p:sldId id="260" r:id="rId9"/>
    <p:sldId id="261" r:id="rId10"/>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71" d="100"/>
          <a:sy n="71" d="100"/>
        </p:scale>
        <p:origin x="562"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jpg>
</file>

<file path=ppt/media/image11.png>
</file>

<file path=ppt/media/image12.png>
</file>

<file path=ppt/media/image2.jpg>
</file>

<file path=ppt/media/image3.png>
</file>

<file path=ppt/media/image4.jpeg>
</file>

<file path=ppt/media/image5.jpg>
</file>

<file path=ppt/media/image6.jpg>
</file>

<file path=ppt/media/image7.jpg>
</file>

<file path=ppt/media/image8.jp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479201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23546523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27922216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27562127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4.jpe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5.jp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8.jpg"/><Relationship Id="rId5" Type="http://schemas.openxmlformats.org/officeDocument/2006/relationships/image" Target="../media/image7.jpg"/><Relationship Id="rId4" Type="http://schemas.openxmlformats.org/officeDocument/2006/relationships/image" Target="../media/image6.jp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10.jpg"/><Relationship Id="rId5" Type="http://schemas.openxmlformats.org/officeDocument/2006/relationships/image" Target="../media/image9.jpg"/><Relationship Id="rId4" Type="http://schemas.openxmlformats.org/officeDocument/2006/relationships/image" Target="../media/image8.jp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1.png"/><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5" name="Text 1"/>
          <p:cNvSpPr/>
          <p:nvPr/>
        </p:nvSpPr>
        <p:spPr>
          <a:xfrm>
            <a:off x="833199" y="2023586"/>
            <a:ext cx="7477601" cy="2499598"/>
          </a:xfrm>
          <a:prstGeom prst="rect">
            <a:avLst/>
          </a:prstGeom>
          <a:noFill/>
          <a:ln/>
        </p:spPr>
        <p:txBody>
          <a:bodyPr wrap="square" rtlCol="0" anchor="t"/>
          <a:lstStyle/>
          <a:p>
            <a:pPr marL="0" indent="0">
              <a:lnSpc>
                <a:spcPts val="6561"/>
              </a:lnSpc>
              <a:buNone/>
            </a:pPr>
            <a:r>
              <a:rPr lang="en-US" sz="5249" b="1" dirty="0">
                <a:solidFill>
                  <a:srgbClr val="000000"/>
                </a:solidFill>
                <a:latin typeface="p22-mackinac-pro" pitchFamily="34" charset="0"/>
                <a:ea typeface="p22-mackinac-pro" pitchFamily="34" charset="-122"/>
                <a:cs typeface="p22-mackinac-pro" pitchFamily="34" charset="-120"/>
              </a:rPr>
              <a:t>Bank Management System with ATM Interface in JAVA</a:t>
            </a:r>
            <a:endParaRPr lang="en-US" sz="5249" dirty="0"/>
          </a:p>
        </p:txBody>
      </p:sp>
      <p:sp>
        <p:nvSpPr>
          <p:cNvPr id="6" name="Text 2"/>
          <p:cNvSpPr/>
          <p:nvPr/>
        </p:nvSpPr>
        <p:spPr>
          <a:xfrm>
            <a:off x="833200" y="4856440"/>
            <a:ext cx="5589116" cy="710803"/>
          </a:xfrm>
          <a:prstGeom prst="rect">
            <a:avLst/>
          </a:prstGeom>
          <a:noFill/>
          <a:ln/>
        </p:spPr>
        <p:txBody>
          <a:bodyPr wrap="square" rtlCol="0" anchor="t"/>
          <a:lstStyle/>
          <a:p>
            <a:pPr marL="0" indent="0">
              <a:lnSpc>
                <a:spcPts val="2799"/>
              </a:lnSpc>
              <a:buNone/>
            </a:pPr>
            <a:r>
              <a:rPr lang="en-US" sz="2400" dirty="0">
                <a:solidFill>
                  <a:srgbClr val="272525"/>
                </a:solidFill>
                <a:latin typeface="Dubai" panose="020B0503030403030204" pitchFamily="34" charset="-78"/>
                <a:ea typeface="Eudoxus Sans" pitchFamily="34" charset="-122"/>
                <a:cs typeface="Dubai" panose="020B0503030403030204" pitchFamily="34" charset="-78"/>
              </a:rPr>
              <a:t>Learn about the design and implementation of a robust Bank Management System with an intuitive ATM interface using JAVA, JAVA Swing and AWT.</a:t>
            </a:r>
          </a:p>
          <a:p>
            <a:pPr marL="0" indent="0">
              <a:lnSpc>
                <a:spcPts val="2799"/>
              </a:lnSpc>
              <a:buNone/>
            </a:pPr>
            <a:endParaRPr lang="en-US" sz="2400" dirty="0">
              <a:solidFill>
                <a:srgbClr val="272525"/>
              </a:solidFill>
              <a:latin typeface="Dubai" panose="020B0503030403030204" pitchFamily="34" charset="-78"/>
              <a:ea typeface="Eudoxus Sans" pitchFamily="34" charset="-122"/>
              <a:cs typeface="Dubai" panose="020B0503030403030204" pitchFamily="34" charset="-78"/>
            </a:endParaRPr>
          </a:p>
          <a:p>
            <a:pPr marL="0" indent="0">
              <a:lnSpc>
                <a:spcPts val="2799"/>
              </a:lnSpc>
              <a:buNone/>
            </a:pPr>
            <a:r>
              <a:rPr lang="en-US" sz="2400" dirty="0">
                <a:solidFill>
                  <a:srgbClr val="272525"/>
                </a:solidFill>
                <a:latin typeface="Dubai" panose="020B0503030403030204" pitchFamily="34" charset="-78"/>
                <a:ea typeface="Eudoxus Sans" pitchFamily="34" charset="-122"/>
                <a:cs typeface="Dubai" panose="020B0503030403030204" pitchFamily="34" charset="-78"/>
              </a:rPr>
              <a:t>KSHITIJ SHARMA,</a:t>
            </a:r>
          </a:p>
          <a:p>
            <a:pPr marL="0" indent="0">
              <a:lnSpc>
                <a:spcPts val="2799"/>
              </a:lnSpc>
              <a:buNone/>
            </a:pPr>
            <a:r>
              <a:rPr lang="en-US" sz="2400" dirty="0">
                <a:solidFill>
                  <a:srgbClr val="272525"/>
                </a:solidFill>
                <a:latin typeface="Dubai" panose="020B0503030403030204" pitchFamily="34" charset="-78"/>
                <a:ea typeface="Eudoxus Sans" pitchFamily="34" charset="-122"/>
                <a:cs typeface="Dubai" panose="020B0503030403030204" pitchFamily="34" charset="-78"/>
              </a:rPr>
              <a:t>Intern, </a:t>
            </a:r>
            <a:r>
              <a:rPr lang="en-US" sz="2400" dirty="0" err="1">
                <a:solidFill>
                  <a:srgbClr val="272525"/>
                </a:solidFill>
                <a:latin typeface="Dubai" panose="020B0503030403030204" pitchFamily="34" charset="-78"/>
                <a:ea typeface="Eudoxus Sans" pitchFamily="34" charset="-122"/>
                <a:cs typeface="Dubai" panose="020B0503030403030204" pitchFamily="34" charset="-78"/>
              </a:rPr>
              <a:t>VaultofCodes</a:t>
            </a:r>
            <a:endParaRPr lang="en-US" sz="2400" dirty="0">
              <a:latin typeface="Dubai" panose="020B0503030403030204" pitchFamily="34" charset="-78"/>
              <a:cs typeface="Dubai" panose="020B0503030403030204" pitchFamily="34" charset="-78"/>
            </a:endParaRPr>
          </a:p>
        </p:txBody>
      </p:sp>
      <p:pic>
        <p:nvPicPr>
          <p:cNvPr id="12" name="Picture 11">
            <a:extLst>
              <a:ext uri="{FF2B5EF4-FFF2-40B4-BE49-F238E27FC236}">
                <a16:creationId xmlns:a16="http://schemas.microsoft.com/office/drawing/2014/main" id="{9DBF9DE7-7792-930D-0E49-E19F48D8E2F1}"/>
              </a:ext>
            </a:extLst>
          </p:cNvPr>
          <p:cNvPicPr>
            <a:picLocks noChangeAspect="1"/>
          </p:cNvPicPr>
          <p:nvPr/>
        </p:nvPicPr>
        <p:blipFill>
          <a:blip r:embed="rId4"/>
          <a:stretch>
            <a:fillRect/>
          </a:stretch>
        </p:blipFill>
        <p:spPr>
          <a:xfrm>
            <a:off x="7648506" y="0"/>
            <a:ext cx="6989514" cy="82296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FFFFFF">
              <a:alpha val="85000"/>
            </a:srgbClr>
          </a:solidFill>
          <a:ln/>
        </p:spPr>
      </p:sp>
      <p:sp>
        <p:nvSpPr>
          <p:cNvPr id="6" name="Text 2"/>
          <p:cNvSpPr/>
          <p:nvPr/>
        </p:nvSpPr>
        <p:spPr>
          <a:xfrm>
            <a:off x="413589" y="459295"/>
            <a:ext cx="4443889"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Introduction</a:t>
            </a:r>
            <a:endParaRPr lang="en-US" sz="4374" dirty="0"/>
          </a:p>
        </p:txBody>
      </p:sp>
      <p:sp>
        <p:nvSpPr>
          <p:cNvPr id="7" name="Text 3"/>
          <p:cNvSpPr/>
          <p:nvPr/>
        </p:nvSpPr>
        <p:spPr>
          <a:xfrm>
            <a:off x="413589" y="1520111"/>
            <a:ext cx="13646656" cy="6260951"/>
          </a:xfrm>
          <a:prstGeom prst="rect">
            <a:avLst/>
          </a:prstGeom>
          <a:noFill/>
          <a:ln/>
        </p:spPr>
        <p:txBody>
          <a:bodyPr wrap="square" rtlCol="0" anchor="t"/>
          <a:lstStyle/>
          <a:p>
            <a:pPr marL="0" indent="0">
              <a:lnSpc>
                <a:spcPts val="2799"/>
              </a:lnSpc>
              <a:buNone/>
            </a:pPr>
            <a:r>
              <a:rPr lang="en-US" sz="2400" dirty="0">
                <a:solidFill>
                  <a:srgbClr val="272525"/>
                </a:solidFill>
                <a:latin typeface="Arial" panose="020B0604020202020204" pitchFamily="34" charset="0"/>
                <a:ea typeface="Eudoxus Sans" pitchFamily="34" charset="-122"/>
                <a:cs typeface="Arial" panose="020B0604020202020204" pitchFamily="34" charset="0"/>
              </a:rPr>
              <a:t>Bank Management System is a software-based application.</a:t>
            </a:r>
          </a:p>
          <a:p>
            <a:pPr marL="0" indent="0">
              <a:lnSpc>
                <a:spcPts val="2799"/>
              </a:lnSpc>
              <a:buNone/>
            </a:pPr>
            <a:endParaRPr lang="en-US" sz="2400" dirty="0">
              <a:solidFill>
                <a:srgbClr val="272525"/>
              </a:solidFill>
              <a:latin typeface="Arial" panose="020B0604020202020204" pitchFamily="34" charset="0"/>
              <a:ea typeface="Eudoxus Sans" pitchFamily="34" charset="-122"/>
              <a:cs typeface="Arial" panose="020B0604020202020204" pitchFamily="34" charset="0"/>
            </a:endParaRPr>
          </a:p>
          <a:p>
            <a:pPr marL="0" indent="0">
              <a:lnSpc>
                <a:spcPts val="2799"/>
              </a:lnSpc>
              <a:buNone/>
            </a:pPr>
            <a:r>
              <a:rPr lang="en-US" sz="2400" dirty="0">
                <a:solidFill>
                  <a:srgbClr val="272525"/>
                </a:solidFill>
                <a:latin typeface="Arial" panose="020B0604020202020204" pitchFamily="34" charset="0"/>
                <a:ea typeface="Eudoxus Sans" pitchFamily="34" charset="-122"/>
                <a:cs typeface="Arial" panose="020B0604020202020204" pitchFamily="34" charset="0"/>
              </a:rPr>
              <a:t>This project is a model Internet Banking Application. This site enables the customers to perform the basic banking transactions by sitting at their office or at homes through PC or laptop. The system provides the access to the customer to create an account, deposit/withdraw the cash from his account, also to view reports of all accounts present. The customers can access the banks app for viewing their Account details and perform the transactions on account as per their requirements.</a:t>
            </a:r>
            <a:endParaRPr lang="en-US" sz="2400" dirty="0">
              <a:latin typeface="Arial" panose="020B0604020202020204" pitchFamily="34" charset="0"/>
              <a:cs typeface="Arial" panose="020B0604020202020204" pitchFamily="34" charset="0"/>
            </a:endParaRPr>
          </a:p>
        </p:txBody>
      </p:sp>
      <p:pic>
        <p:nvPicPr>
          <p:cNvPr id="1026" name="Picture 2" descr="The Case for Java in Banking Applications and the Alternatives | by Lance  Harvie | Medium">
            <a:extLst>
              <a:ext uri="{FF2B5EF4-FFF2-40B4-BE49-F238E27FC236}">
                <a16:creationId xmlns:a16="http://schemas.microsoft.com/office/drawing/2014/main" id="{F456C1DE-72D2-58FD-1D68-7DAEF211F0E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934147" y="4377611"/>
            <a:ext cx="8762105" cy="339269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5" name="Text 1"/>
          <p:cNvSpPr/>
          <p:nvPr/>
        </p:nvSpPr>
        <p:spPr>
          <a:xfrm>
            <a:off x="230770" y="18595"/>
            <a:ext cx="4443889"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Working</a:t>
            </a:r>
            <a:endParaRPr lang="en-US" sz="4374" dirty="0"/>
          </a:p>
        </p:txBody>
      </p:sp>
      <p:sp>
        <p:nvSpPr>
          <p:cNvPr id="6" name="Text 2"/>
          <p:cNvSpPr/>
          <p:nvPr/>
        </p:nvSpPr>
        <p:spPr>
          <a:xfrm>
            <a:off x="268941" y="712968"/>
            <a:ext cx="14130689" cy="1066205"/>
          </a:xfrm>
          <a:prstGeom prst="rect">
            <a:avLst/>
          </a:prstGeom>
          <a:noFill/>
          <a:ln/>
        </p:spPr>
        <p:txBody>
          <a:bodyPr wrap="square" rtlCol="0" anchor="t"/>
          <a:lstStyle/>
          <a:p>
            <a:pPr marL="0" indent="0">
              <a:lnSpc>
                <a:spcPts val="2799"/>
              </a:lnSpc>
              <a:buNone/>
            </a:pPr>
            <a:r>
              <a:rPr lang="en-US" sz="2400" dirty="0">
                <a:solidFill>
                  <a:srgbClr val="272525"/>
                </a:solidFill>
                <a:latin typeface="Arial" panose="020B0604020202020204" pitchFamily="34" charset="0"/>
                <a:ea typeface="Cambria Math" panose="02040503050406030204" pitchFamily="18" charset="0"/>
                <a:cs typeface="Arial" panose="020B0604020202020204" pitchFamily="34" charset="0"/>
              </a:rPr>
              <a:t>Understand</a:t>
            </a:r>
            <a:r>
              <a:rPr lang="en-US" sz="2400" dirty="0">
                <a:solidFill>
                  <a:srgbClr val="272525"/>
                </a:solidFill>
                <a:latin typeface="Cambria Math" panose="02040503050406030204" pitchFamily="18" charset="0"/>
                <a:ea typeface="Cambria Math" panose="02040503050406030204" pitchFamily="18" charset="0"/>
                <a:cs typeface="Eudoxus Sans" pitchFamily="34" charset="-120"/>
              </a:rPr>
              <a:t> the inner workings of our Bank Management System with ATM interface, including real-time transaction processing, account management, and secure authentication mechanisms.</a:t>
            </a:r>
            <a:endParaRPr lang="en-US" sz="2400" dirty="0">
              <a:latin typeface="Cambria Math" panose="02040503050406030204" pitchFamily="18" charset="0"/>
              <a:ea typeface="Cambria Math" panose="02040503050406030204" pitchFamily="18" charset="0"/>
            </a:endParaRPr>
          </a:p>
        </p:txBody>
      </p:sp>
      <p:sp>
        <p:nvSpPr>
          <p:cNvPr id="8" name="TextBox 7">
            <a:extLst>
              <a:ext uri="{FF2B5EF4-FFF2-40B4-BE49-F238E27FC236}">
                <a16:creationId xmlns:a16="http://schemas.microsoft.com/office/drawing/2014/main" id="{1E57977B-B51B-3590-A8A6-0E48578500EF}"/>
              </a:ext>
            </a:extLst>
          </p:cNvPr>
          <p:cNvSpPr txBox="1"/>
          <p:nvPr/>
        </p:nvSpPr>
        <p:spPr>
          <a:xfrm>
            <a:off x="408791" y="1799975"/>
            <a:ext cx="13990839" cy="3477875"/>
          </a:xfrm>
          <a:prstGeom prst="rect">
            <a:avLst/>
          </a:prstGeom>
          <a:noFill/>
        </p:spPr>
        <p:txBody>
          <a:bodyPr wrap="square" rtlCol="0">
            <a:spAutoFit/>
          </a:bodyPr>
          <a:lstStyle/>
          <a:p>
            <a:r>
              <a:rPr lang="en-IN" sz="2000" dirty="0">
                <a:highlight>
                  <a:srgbClr val="FFFF00"/>
                </a:highlight>
                <a:latin typeface="Arial" panose="020B0604020202020204" pitchFamily="34" charset="0"/>
                <a:cs typeface="Arial" panose="020B0604020202020204" pitchFamily="34" charset="0"/>
              </a:rPr>
              <a:t>Components</a:t>
            </a:r>
          </a:p>
          <a:p>
            <a:endParaRPr lang="en-IN" sz="2000" dirty="0">
              <a:latin typeface="Arial" panose="020B0604020202020204" pitchFamily="34" charset="0"/>
              <a:cs typeface="Arial" panose="020B0604020202020204" pitchFamily="34" charset="0"/>
            </a:endParaRPr>
          </a:p>
          <a:p>
            <a:r>
              <a:rPr lang="en-IN" sz="2000" dirty="0">
                <a:latin typeface="Arial" panose="020B0604020202020204" pitchFamily="34" charset="0"/>
                <a:cs typeface="Arial" panose="020B0604020202020204" pitchFamily="34" charset="0"/>
              </a:rPr>
              <a:t>1. MySQL Database :- "</a:t>
            </a:r>
            <a:r>
              <a:rPr lang="en-IN" sz="2000" dirty="0" err="1">
                <a:latin typeface="Arial" panose="020B0604020202020204" pitchFamily="34" charset="0"/>
                <a:cs typeface="Arial" panose="020B0604020202020204" pitchFamily="34" charset="0"/>
              </a:rPr>
              <a:t>bms</a:t>
            </a:r>
            <a:r>
              <a:rPr lang="en-IN" sz="2000" dirty="0">
                <a:latin typeface="Arial" panose="020B0604020202020204" pitchFamily="34" charset="0"/>
                <a:cs typeface="Arial" panose="020B0604020202020204" pitchFamily="34" charset="0"/>
              </a:rPr>
              <a:t>"</a:t>
            </a:r>
          </a:p>
          <a:p>
            <a:endParaRPr lang="en-IN" sz="2000" dirty="0">
              <a:latin typeface="Arial" panose="020B0604020202020204" pitchFamily="34" charset="0"/>
              <a:cs typeface="Arial" panose="020B0604020202020204" pitchFamily="34" charset="0"/>
            </a:endParaRPr>
          </a:p>
          <a:p>
            <a:r>
              <a:rPr lang="en-IN" sz="2000" dirty="0">
                <a:latin typeface="Arial" panose="020B0604020202020204" pitchFamily="34" charset="0"/>
                <a:cs typeface="Arial" panose="020B0604020202020204" pitchFamily="34" charset="0"/>
              </a:rPr>
              <a:t>2. Java Files :- Named as "</a:t>
            </a:r>
            <a:r>
              <a:rPr lang="en-IN" sz="2000" dirty="0" err="1">
                <a:latin typeface="Arial" panose="020B0604020202020204" pitchFamily="34" charset="0"/>
                <a:cs typeface="Arial" panose="020B0604020202020204" pitchFamily="34" charset="0"/>
              </a:rPr>
              <a:t>BalanceEnquiry</a:t>
            </a:r>
            <a:r>
              <a:rPr lang="en-IN" sz="2000" dirty="0">
                <a:latin typeface="Arial" panose="020B0604020202020204" pitchFamily="34" charset="0"/>
                <a:cs typeface="Arial" panose="020B0604020202020204" pitchFamily="34" charset="0"/>
              </a:rPr>
              <a:t>", "Deposit", "conn", "</a:t>
            </a:r>
            <a:r>
              <a:rPr lang="en-IN" sz="2000" dirty="0" err="1">
                <a:latin typeface="Arial" panose="020B0604020202020204" pitchFamily="34" charset="0"/>
                <a:cs typeface="Arial" panose="020B0604020202020204" pitchFamily="34" charset="0"/>
              </a:rPr>
              <a:t>FastCash</a:t>
            </a:r>
            <a:r>
              <a:rPr lang="en-IN" sz="2000" dirty="0">
                <a:latin typeface="Arial" panose="020B0604020202020204" pitchFamily="34" charset="0"/>
                <a:cs typeface="Arial" panose="020B0604020202020204" pitchFamily="34" charset="0"/>
              </a:rPr>
              <a:t>", "Pin", "</a:t>
            </a:r>
            <a:r>
              <a:rPr lang="en-IN" sz="2000" dirty="0" err="1">
                <a:latin typeface="Arial" panose="020B0604020202020204" pitchFamily="34" charset="0"/>
                <a:cs typeface="Arial" panose="020B0604020202020204" pitchFamily="34" charset="0"/>
              </a:rPr>
              <a:t>MiniStatement</a:t>
            </a:r>
            <a:r>
              <a:rPr lang="en-IN" sz="2000" dirty="0">
                <a:latin typeface="Arial" panose="020B0604020202020204" pitchFamily="34" charset="0"/>
                <a:cs typeface="Arial" panose="020B0604020202020204" pitchFamily="34" charset="0"/>
              </a:rPr>
              <a:t>", "Signup", "Login",</a:t>
            </a:r>
          </a:p>
          <a:p>
            <a:endParaRPr lang="en-IN" sz="2000" dirty="0">
              <a:latin typeface="Arial" panose="020B0604020202020204" pitchFamily="34" charset="0"/>
              <a:cs typeface="Arial" panose="020B0604020202020204" pitchFamily="34" charset="0"/>
            </a:endParaRPr>
          </a:p>
          <a:p>
            <a:r>
              <a:rPr lang="en-IN" sz="2000" dirty="0">
                <a:latin typeface="Arial" panose="020B0604020202020204" pitchFamily="34" charset="0"/>
                <a:cs typeface="Arial" panose="020B0604020202020204" pitchFamily="34" charset="0"/>
              </a:rPr>
              <a:t>"</a:t>
            </a:r>
            <a:r>
              <a:rPr lang="en-IN" sz="2000" dirty="0" err="1">
                <a:latin typeface="Arial" panose="020B0604020202020204" pitchFamily="34" charset="0"/>
                <a:cs typeface="Arial" panose="020B0604020202020204" pitchFamily="34" charset="0"/>
              </a:rPr>
              <a:t>Withdrawl</a:t>
            </a:r>
            <a:r>
              <a:rPr lang="en-IN" sz="2000" dirty="0">
                <a:latin typeface="Arial" panose="020B0604020202020204" pitchFamily="34" charset="0"/>
                <a:cs typeface="Arial" panose="020B0604020202020204" pitchFamily="34" charset="0"/>
              </a:rPr>
              <a:t>" and more.</a:t>
            </a:r>
          </a:p>
          <a:p>
            <a:endParaRPr lang="en-IN" sz="2000" dirty="0">
              <a:latin typeface="Arial" panose="020B0604020202020204" pitchFamily="34" charset="0"/>
              <a:cs typeface="Arial" panose="020B0604020202020204" pitchFamily="34" charset="0"/>
            </a:endParaRPr>
          </a:p>
          <a:p>
            <a:r>
              <a:rPr lang="en-IN" sz="2000" dirty="0">
                <a:latin typeface="Arial" panose="020B0604020202020204" pitchFamily="34" charset="0"/>
                <a:cs typeface="Arial" panose="020B0604020202020204" pitchFamily="34" charset="0"/>
              </a:rPr>
              <a:t>3.Image icons used in java files.</a:t>
            </a:r>
          </a:p>
          <a:p>
            <a:endParaRPr lang="en-IN" sz="2000" dirty="0">
              <a:latin typeface="Arial" panose="020B0604020202020204" pitchFamily="34" charset="0"/>
              <a:cs typeface="Arial" panose="020B0604020202020204" pitchFamily="34" charset="0"/>
            </a:endParaRPr>
          </a:p>
          <a:p>
            <a:r>
              <a:rPr lang="en-IN" sz="2000" dirty="0">
                <a:latin typeface="Arial" panose="020B0604020202020204" pitchFamily="34" charset="0"/>
                <a:cs typeface="Arial" panose="020B0604020202020204" pitchFamily="34" charset="0"/>
              </a:rPr>
              <a:t>4.Libraries :- MySQL java connector, JDK17, jcalendartz-1.3.3-4.</a:t>
            </a:r>
          </a:p>
        </p:txBody>
      </p:sp>
      <p:sp>
        <p:nvSpPr>
          <p:cNvPr id="9" name="Shape 2">
            <a:extLst>
              <a:ext uri="{FF2B5EF4-FFF2-40B4-BE49-F238E27FC236}">
                <a16:creationId xmlns:a16="http://schemas.microsoft.com/office/drawing/2014/main" id="{7310BE71-356A-AA54-7ABA-55D1F17049F7}"/>
              </a:ext>
            </a:extLst>
          </p:cNvPr>
          <p:cNvSpPr/>
          <p:nvPr/>
        </p:nvSpPr>
        <p:spPr>
          <a:xfrm>
            <a:off x="466752" y="5642430"/>
            <a:ext cx="3449032" cy="2103075"/>
          </a:xfrm>
          <a:prstGeom prst="roundRect">
            <a:avLst>
              <a:gd name="adj" fmla="val 4212"/>
            </a:avLst>
          </a:prstGeom>
          <a:solidFill>
            <a:srgbClr val="CCEEFF"/>
          </a:solidFill>
          <a:ln w="13811">
            <a:solidFill>
              <a:srgbClr val="99DDFF"/>
            </a:solidFill>
            <a:prstDash val="solid"/>
          </a:ln>
        </p:spPr>
      </p:sp>
      <p:sp>
        <p:nvSpPr>
          <p:cNvPr id="10" name="Text 3">
            <a:extLst>
              <a:ext uri="{FF2B5EF4-FFF2-40B4-BE49-F238E27FC236}">
                <a16:creationId xmlns:a16="http://schemas.microsoft.com/office/drawing/2014/main" id="{E575F125-88A9-694F-1B9F-67621972F77F}"/>
              </a:ext>
            </a:extLst>
          </p:cNvPr>
          <p:cNvSpPr/>
          <p:nvPr/>
        </p:nvSpPr>
        <p:spPr>
          <a:xfrm>
            <a:off x="1424183" y="5652484"/>
            <a:ext cx="1534170" cy="347186"/>
          </a:xfrm>
          <a:prstGeom prst="rect">
            <a:avLst/>
          </a:prstGeom>
          <a:noFill/>
          <a:ln/>
        </p:spPr>
        <p:txBody>
          <a:bodyPr wrap="none" rtlCol="0" anchor="t"/>
          <a:lstStyle/>
          <a:p>
            <a:pPr marL="0" indent="0">
              <a:lnSpc>
                <a:spcPts val="2734"/>
              </a:lnSpc>
              <a:buNone/>
            </a:pPr>
            <a:r>
              <a:rPr lang="en-US" sz="2187" b="1" dirty="0">
                <a:solidFill>
                  <a:srgbClr val="272525"/>
                </a:solidFill>
                <a:latin typeface="Modern No. 20" panose="02070704070505020303" pitchFamily="18" charset="0"/>
                <a:ea typeface="p22-mackinac-pro" pitchFamily="34" charset="-122"/>
              </a:rPr>
              <a:t>Login</a:t>
            </a:r>
            <a:r>
              <a:rPr lang="en-US" sz="2187" b="1" dirty="0">
                <a:solidFill>
                  <a:srgbClr val="272525"/>
                </a:solidFill>
                <a:latin typeface="p22-mackinac-pro" pitchFamily="34" charset="0"/>
                <a:ea typeface="p22-mackinac-pro" pitchFamily="34" charset="-122"/>
              </a:rPr>
              <a:t>.java</a:t>
            </a:r>
            <a:endParaRPr lang="en-US" sz="2187" dirty="0"/>
          </a:p>
        </p:txBody>
      </p:sp>
      <p:sp>
        <p:nvSpPr>
          <p:cNvPr id="11" name="Text 4">
            <a:extLst>
              <a:ext uri="{FF2B5EF4-FFF2-40B4-BE49-F238E27FC236}">
                <a16:creationId xmlns:a16="http://schemas.microsoft.com/office/drawing/2014/main" id="{9CAAF26F-0B1A-788E-9A96-0AA11EE50382}"/>
              </a:ext>
            </a:extLst>
          </p:cNvPr>
          <p:cNvSpPr/>
          <p:nvPr/>
        </p:nvSpPr>
        <p:spPr>
          <a:xfrm>
            <a:off x="466752" y="5999670"/>
            <a:ext cx="3631912" cy="1066205"/>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rPr>
              <a:t>Startup class of our project. Prompts customer to either sign in with card no. &amp; pin OR gives signup option to create new account.</a:t>
            </a:r>
            <a:endParaRPr lang="en-US" sz="1750" dirty="0"/>
          </a:p>
        </p:txBody>
      </p:sp>
      <p:sp>
        <p:nvSpPr>
          <p:cNvPr id="20" name="Arrow: Right 19">
            <a:extLst>
              <a:ext uri="{FF2B5EF4-FFF2-40B4-BE49-F238E27FC236}">
                <a16:creationId xmlns:a16="http://schemas.microsoft.com/office/drawing/2014/main" id="{B9BF2306-A8CA-EE29-7CEA-F19356FDBDB0}"/>
              </a:ext>
            </a:extLst>
          </p:cNvPr>
          <p:cNvSpPr/>
          <p:nvPr/>
        </p:nvSpPr>
        <p:spPr>
          <a:xfrm>
            <a:off x="4674659" y="6485142"/>
            <a:ext cx="3765175" cy="417650"/>
          </a:xfrm>
          <a:prstGeom prst="rightArrow">
            <a:avLst>
              <a:gd name="adj1" fmla="val 37023"/>
              <a:gd name="adj2" fmla="val 50000"/>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pic>
        <p:nvPicPr>
          <p:cNvPr id="22" name="Picture 21">
            <a:extLst>
              <a:ext uri="{FF2B5EF4-FFF2-40B4-BE49-F238E27FC236}">
                <a16:creationId xmlns:a16="http://schemas.microsoft.com/office/drawing/2014/main" id="{2988B7E6-1C73-3238-693F-17FCE592459A}"/>
              </a:ext>
            </a:extLst>
          </p:cNvPr>
          <p:cNvPicPr>
            <a:picLocks noChangeAspect="1"/>
          </p:cNvPicPr>
          <p:nvPr/>
        </p:nvPicPr>
        <p:blipFill>
          <a:blip r:embed="rId4"/>
          <a:stretch>
            <a:fillRect/>
          </a:stretch>
        </p:blipFill>
        <p:spPr>
          <a:xfrm>
            <a:off x="9381590" y="5318340"/>
            <a:ext cx="4420472" cy="2657679"/>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4" name="Shape 2">
            <a:extLst>
              <a:ext uri="{FF2B5EF4-FFF2-40B4-BE49-F238E27FC236}">
                <a16:creationId xmlns:a16="http://schemas.microsoft.com/office/drawing/2014/main" id="{AB259BBC-156C-623A-6B9F-95588F518C28}"/>
              </a:ext>
            </a:extLst>
          </p:cNvPr>
          <p:cNvSpPr/>
          <p:nvPr/>
        </p:nvSpPr>
        <p:spPr>
          <a:xfrm>
            <a:off x="5389533" y="725337"/>
            <a:ext cx="3774589" cy="1199436"/>
          </a:xfrm>
          <a:prstGeom prst="roundRect">
            <a:avLst>
              <a:gd name="adj" fmla="val 4212"/>
            </a:avLst>
          </a:prstGeom>
          <a:solidFill>
            <a:srgbClr val="CCEEFF"/>
          </a:solidFill>
          <a:ln w="13811">
            <a:solidFill>
              <a:srgbClr val="99DDFF"/>
            </a:solidFill>
            <a:prstDash val="solid"/>
          </a:ln>
        </p:spPr>
      </p:sp>
      <p:sp>
        <p:nvSpPr>
          <p:cNvPr id="7" name="Text 3">
            <a:extLst>
              <a:ext uri="{FF2B5EF4-FFF2-40B4-BE49-F238E27FC236}">
                <a16:creationId xmlns:a16="http://schemas.microsoft.com/office/drawing/2014/main" id="{91F0094C-4843-D01C-F5AD-78C5E078A79D}"/>
              </a:ext>
            </a:extLst>
          </p:cNvPr>
          <p:cNvSpPr/>
          <p:nvPr/>
        </p:nvSpPr>
        <p:spPr>
          <a:xfrm>
            <a:off x="6444712" y="749495"/>
            <a:ext cx="1534170" cy="430779"/>
          </a:xfrm>
          <a:prstGeom prst="rect">
            <a:avLst/>
          </a:prstGeom>
          <a:noFill/>
          <a:ln/>
        </p:spPr>
        <p:txBody>
          <a:bodyPr wrap="none" rtlCol="0" anchor="t"/>
          <a:lstStyle/>
          <a:p>
            <a:pPr marL="0" indent="0">
              <a:lnSpc>
                <a:spcPts val="2734"/>
              </a:lnSpc>
              <a:buNone/>
            </a:pPr>
            <a:r>
              <a:rPr lang="en-US" sz="2187" b="1" dirty="0">
                <a:solidFill>
                  <a:srgbClr val="272525"/>
                </a:solidFill>
                <a:latin typeface="Modern No. 20" panose="02070704070505020303" pitchFamily="18" charset="0"/>
                <a:ea typeface="p22-mackinac-pro" pitchFamily="34" charset="-122"/>
              </a:rPr>
              <a:t>Signup2</a:t>
            </a:r>
            <a:r>
              <a:rPr lang="en-US" sz="2187" b="1" dirty="0">
                <a:solidFill>
                  <a:srgbClr val="272525"/>
                </a:solidFill>
                <a:latin typeface="p22-mackinac-pro" pitchFamily="34" charset="0"/>
                <a:ea typeface="p22-mackinac-pro" pitchFamily="34" charset="-122"/>
              </a:rPr>
              <a:t>.java</a:t>
            </a:r>
            <a:endParaRPr lang="en-US" sz="2187" dirty="0"/>
          </a:p>
        </p:txBody>
      </p:sp>
      <p:sp>
        <p:nvSpPr>
          <p:cNvPr id="9" name="Text 4">
            <a:extLst>
              <a:ext uri="{FF2B5EF4-FFF2-40B4-BE49-F238E27FC236}">
                <a16:creationId xmlns:a16="http://schemas.microsoft.com/office/drawing/2014/main" id="{6A576795-CD5C-2953-5C03-0324712DC1B0}"/>
              </a:ext>
            </a:extLst>
          </p:cNvPr>
          <p:cNvSpPr/>
          <p:nvPr/>
        </p:nvSpPr>
        <p:spPr>
          <a:xfrm>
            <a:off x="6085791" y="1108551"/>
            <a:ext cx="2915322" cy="797060"/>
          </a:xfrm>
          <a:prstGeom prst="rect">
            <a:avLst/>
          </a:prstGeom>
          <a:noFill/>
          <a:ln/>
        </p:spPr>
        <p:txBody>
          <a:bodyPr wrap="square" rtlCol="0" anchor="t"/>
          <a:lstStyle/>
          <a:p>
            <a:pPr marL="0" indent="0">
              <a:buNone/>
            </a:pPr>
            <a:r>
              <a:rPr lang="en-US" sz="1750" dirty="0">
                <a:solidFill>
                  <a:srgbClr val="272525"/>
                </a:solidFill>
                <a:latin typeface="Eudoxus Sans" pitchFamily="34" charset="0"/>
                <a:ea typeface="Eudoxus Sans" pitchFamily="34" charset="-122"/>
              </a:rPr>
              <a:t>User is </a:t>
            </a:r>
            <a:r>
              <a:rPr lang="en-US" sz="1600" dirty="0">
                <a:solidFill>
                  <a:srgbClr val="272525"/>
                </a:solidFill>
                <a:latin typeface="Eudoxus Sans" pitchFamily="34" charset="0"/>
                <a:ea typeface="Eudoxus Sans" pitchFamily="34" charset="-122"/>
              </a:rPr>
              <a:t>required</a:t>
            </a:r>
            <a:r>
              <a:rPr lang="en-US" sz="1750" dirty="0">
                <a:solidFill>
                  <a:srgbClr val="272525"/>
                </a:solidFill>
                <a:latin typeface="Eudoxus Sans" pitchFamily="34" charset="0"/>
                <a:ea typeface="Eudoxus Sans" pitchFamily="34" charset="-122"/>
              </a:rPr>
              <a:t> to submit additional information.</a:t>
            </a:r>
            <a:endParaRPr lang="en-US" sz="1750" dirty="0"/>
          </a:p>
        </p:txBody>
      </p:sp>
      <p:sp>
        <p:nvSpPr>
          <p:cNvPr id="10" name="Shape 2">
            <a:extLst>
              <a:ext uri="{FF2B5EF4-FFF2-40B4-BE49-F238E27FC236}">
                <a16:creationId xmlns:a16="http://schemas.microsoft.com/office/drawing/2014/main" id="{EEA0083F-868C-888F-C9F3-7318B97A2DF8}"/>
              </a:ext>
            </a:extLst>
          </p:cNvPr>
          <p:cNvSpPr/>
          <p:nvPr/>
        </p:nvSpPr>
        <p:spPr>
          <a:xfrm>
            <a:off x="10294369" y="725097"/>
            <a:ext cx="3774590" cy="1199676"/>
          </a:xfrm>
          <a:prstGeom prst="roundRect">
            <a:avLst>
              <a:gd name="adj" fmla="val 4212"/>
            </a:avLst>
          </a:prstGeom>
          <a:solidFill>
            <a:srgbClr val="CCEEFF"/>
          </a:solidFill>
          <a:ln w="13811">
            <a:solidFill>
              <a:srgbClr val="99DDFF"/>
            </a:solidFill>
            <a:prstDash val="solid"/>
          </a:ln>
        </p:spPr>
      </p:sp>
      <p:sp>
        <p:nvSpPr>
          <p:cNvPr id="11" name="Text 3">
            <a:extLst>
              <a:ext uri="{FF2B5EF4-FFF2-40B4-BE49-F238E27FC236}">
                <a16:creationId xmlns:a16="http://schemas.microsoft.com/office/drawing/2014/main" id="{1AA0E2FA-5395-9F43-EFB3-46754F0F61E7}"/>
              </a:ext>
            </a:extLst>
          </p:cNvPr>
          <p:cNvSpPr/>
          <p:nvPr/>
        </p:nvSpPr>
        <p:spPr>
          <a:xfrm>
            <a:off x="11303243" y="725337"/>
            <a:ext cx="1534170" cy="347186"/>
          </a:xfrm>
          <a:prstGeom prst="rect">
            <a:avLst/>
          </a:prstGeom>
          <a:noFill/>
          <a:ln/>
        </p:spPr>
        <p:txBody>
          <a:bodyPr wrap="none" rtlCol="0" anchor="t"/>
          <a:lstStyle/>
          <a:p>
            <a:pPr marL="0" indent="0">
              <a:lnSpc>
                <a:spcPts val="2734"/>
              </a:lnSpc>
              <a:buNone/>
            </a:pPr>
            <a:r>
              <a:rPr lang="en-US" sz="2187" b="1" dirty="0">
                <a:solidFill>
                  <a:srgbClr val="272525"/>
                </a:solidFill>
                <a:latin typeface="Modern No. 20" panose="02070704070505020303" pitchFamily="18" charset="0"/>
                <a:ea typeface="p22-mackinac-pro" pitchFamily="34" charset="-122"/>
              </a:rPr>
              <a:t>Signup3</a:t>
            </a:r>
            <a:r>
              <a:rPr lang="en-US" sz="2187" b="1" dirty="0">
                <a:solidFill>
                  <a:srgbClr val="272525"/>
                </a:solidFill>
                <a:latin typeface="p22-mackinac-pro" pitchFamily="34" charset="0"/>
                <a:ea typeface="p22-mackinac-pro" pitchFamily="34" charset="-122"/>
              </a:rPr>
              <a:t>.java</a:t>
            </a:r>
            <a:endParaRPr lang="en-US" sz="2187" dirty="0"/>
          </a:p>
        </p:txBody>
      </p:sp>
      <p:sp>
        <p:nvSpPr>
          <p:cNvPr id="12" name="Text 4">
            <a:extLst>
              <a:ext uri="{FF2B5EF4-FFF2-40B4-BE49-F238E27FC236}">
                <a16:creationId xmlns:a16="http://schemas.microsoft.com/office/drawing/2014/main" id="{62BEE801-8D1F-4C7C-84B3-5E2B78F41355}"/>
              </a:ext>
            </a:extLst>
          </p:cNvPr>
          <p:cNvSpPr/>
          <p:nvPr/>
        </p:nvSpPr>
        <p:spPr>
          <a:xfrm>
            <a:off x="10699923" y="1108551"/>
            <a:ext cx="3930477" cy="874255"/>
          </a:xfrm>
          <a:prstGeom prst="rect">
            <a:avLst/>
          </a:prstGeom>
          <a:noFill/>
          <a:ln/>
        </p:spPr>
        <p:txBody>
          <a:bodyPr wrap="square" rtlCol="0" anchor="t"/>
          <a:lstStyle/>
          <a:p>
            <a:pPr marL="0" indent="0">
              <a:buNone/>
            </a:pPr>
            <a:r>
              <a:rPr lang="en-US" sz="1600" dirty="0">
                <a:solidFill>
                  <a:srgbClr val="272525"/>
                </a:solidFill>
                <a:latin typeface="Eudoxus Sans" pitchFamily="34" charset="0"/>
                <a:ea typeface="Eudoxus Sans" pitchFamily="34" charset="-122"/>
              </a:rPr>
              <a:t>User submits the last set of inputs.</a:t>
            </a:r>
          </a:p>
          <a:p>
            <a:pPr marL="0" indent="0">
              <a:buNone/>
            </a:pPr>
            <a:r>
              <a:rPr lang="en-US" sz="1600" dirty="0">
                <a:solidFill>
                  <a:srgbClr val="272525"/>
                </a:solidFill>
                <a:latin typeface="Eudoxus Sans" pitchFamily="34" charset="0"/>
                <a:ea typeface="Eudoxus Sans" pitchFamily="34" charset="-122"/>
              </a:rPr>
              <a:t>The </a:t>
            </a:r>
            <a:r>
              <a:rPr lang="en-US" sz="1750" dirty="0">
                <a:solidFill>
                  <a:srgbClr val="272525"/>
                </a:solidFill>
                <a:latin typeface="Eudoxus Sans" pitchFamily="34" charset="0"/>
                <a:ea typeface="Eudoxus Sans" pitchFamily="34" charset="-122"/>
              </a:rPr>
              <a:t>following</a:t>
            </a:r>
            <a:r>
              <a:rPr lang="en-US" sz="1600" dirty="0">
                <a:solidFill>
                  <a:srgbClr val="272525"/>
                </a:solidFill>
                <a:latin typeface="Eudoxus Sans" pitchFamily="34" charset="0"/>
                <a:ea typeface="Eudoxus Sans" pitchFamily="34" charset="-122"/>
              </a:rPr>
              <a:t> windows shows up.</a:t>
            </a:r>
            <a:endParaRPr lang="en-US" sz="1600" dirty="0"/>
          </a:p>
        </p:txBody>
      </p:sp>
      <p:sp>
        <p:nvSpPr>
          <p:cNvPr id="16" name="Shape 2">
            <a:extLst>
              <a:ext uri="{FF2B5EF4-FFF2-40B4-BE49-F238E27FC236}">
                <a16:creationId xmlns:a16="http://schemas.microsoft.com/office/drawing/2014/main" id="{0A1B07BE-5CBE-3D9D-ACEB-93F46681FCCC}"/>
              </a:ext>
            </a:extLst>
          </p:cNvPr>
          <p:cNvSpPr/>
          <p:nvPr/>
        </p:nvSpPr>
        <p:spPr>
          <a:xfrm>
            <a:off x="558192" y="736942"/>
            <a:ext cx="3449032" cy="1199435"/>
          </a:xfrm>
          <a:prstGeom prst="roundRect">
            <a:avLst>
              <a:gd name="adj" fmla="val 4212"/>
            </a:avLst>
          </a:prstGeom>
          <a:solidFill>
            <a:srgbClr val="CCEEFF"/>
          </a:solidFill>
          <a:ln w="13811">
            <a:solidFill>
              <a:srgbClr val="99DDFF"/>
            </a:solidFill>
            <a:prstDash val="solid"/>
          </a:ln>
        </p:spPr>
      </p:sp>
      <p:pic>
        <p:nvPicPr>
          <p:cNvPr id="20" name="Picture 19">
            <a:extLst>
              <a:ext uri="{FF2B5EF4-FFF2-40B4-BE49-F238E27FC236}">
                <a16:creationId xmlns:a16="http://schemas.microsoft.com/office/drawing/2014/main" id="{05F08D9F-846E-DF88-AECD-928D8C2178FF}"/>
              </a:ext>
            </a:extLst>
          </p:cNvPr>
          <p:cNvPicPr>
            <a:picLocks noChangeAspect="1"/>
          </p:cNvPicPr>
          <p:nvPr/>
        </p:nvPicPr>
        <p:blipFill>
          <a:blip r:embed="rId4"/>
          <a:stretch>
            <a:fillRect/>
          </a:stretch>
        </p:blipFill>
        <p:spPr>
          <a:xfrm>
            <a:off x="262357" y="2082921"/>
            <a:ext cx="4422599" cy="4767059"/>
          </a:xfrm>
          <a:prstGeom prst="rect">
            <a:avLst/>
          </a:prstGeom>
        </p:spPr>
      </p:pic>
      <p:sp>
        <p:nvSpPr>
          <p:cNvPr id="17" name="Text 3">
            <a:extLst>
              <a:ext uri="{FF2B5EF4-FFF2-40B4-BE49-F238E27FC236}">
                <a16:creationId xmlns:a16="http://schemas.microsoft.com/office/drawing/2014/main" id="{0C83D591-0EDB-5C58-46A2-71F891FD5118}"/>
              </a:ext>
            </a:extLst>
          </p:cNvPr>
          <p:cNvSpPr/>
          <p:nvPr/>
        </p:nvSpPr>
        <p:spPr>
          <a:xfrm>
            <a:off x="1515623" y="744447"/>
            <a:ext cx="1534170" cy="198009"/>
          </a:xfrm>
          <a:prstGeom prst="rect">
            <a:avLst/>
          </a:prstGeom>
          <a:noFill/>
          <a:ln/>
        </p:spPr>
        <p:txBody>
          <a:bodyPr wrap="none" rtlCol="0" anchor="t"/>
          <a:lstStyle/>
          <a:p>
            <a:pPr marL="0" indent="0">
              <a:lnSpc>
                <a:spcPts val="2734"/>
              </a:lnSpc>
              <a:buNone/>
            </a:pPr>
            <a:r>
              <a:rPr lang="en-US" sz="2187" b="1" dirty="0">
                <a:solidFill>
                  <a:srgbClr val="272525"/>
                </a:solidFill>
                <a:latin typeface="Modern No. 20" panose="02070704070505020303" pitchFamily="18" charset="0"/>
                <a:ea typeface="p22-mackinac-pro" pitchFamily="34" charset="-122"/>
              </a:rPr>
              <a:t>Signup</a:t>
            </a:r>
            <a:r>
              <a:rPr lang="en-US" sz="2187" b="1" dirty="0">
                <a:solidFill>
                  <a:srgbClr val="272525"/>
                </a:solidFill>
                <a:latin typeface="p22-mackinac-pro" pitchFamily="34" charset="0"/>
                <a:ea typeface="p22-mackinac-pro" pitchFamily="34" charset="-122"/>
              </a:rPr>
              <a:t>.java</a:t>
            </a:r>
            <a:endParaRPr lang="en-US" sz="2187" dirty="0"/>
          </a:p>
        </p:txBody>
      </p:sp>
      <p:sp>
        <p:nvSpPr>
          <p:cNvPr id="18" name="Text 4">
            <a:extLst>
              <a:ext uri="{FF2B5EF4-FFF2-40B4-BE49-F238E27FC236}">
                <a16:creationId xmlns:a16="http://schemas.microsoft.com/office/drawing/2014/main" id="{E4AE93A9-DDE5-C754-576C-3D48E7882D8C}"/>
              </a:ext>
            </a:extLst>
          </p:cNvPr>
          <p:cNvSpPr/>
          <p:nvPr/>
        </p:nvSpPr>
        <p:spPr>
          <a:xfrm>
            <a:off x="1019604" y="1108551"/>
            <a:ext cx="2760352" cy="608083"/>
          </a:xfrm>
          <a:prstGeom prst="rect">
            <a:avLst/>
          </a:prstGeom>
          <a:noFill/>
          <a:ln/>
        </p:spPr>
        <p:txBody>
          <a:bodyPr wrap="square" rtlCol="0" anchor="t"/>
          <a:lstStyle/>
          <a:p>
            <a:pPr marL="0" indent="0">
              <a:buNone/>
            </a:pPr>
            <a:r>
              <a:rPr lang="en-US" sz="1750" dirty="0">
                <a:solidFill>
                  <a:srgbClr val="272525"/>
                </a:solidFill>
                <a:latin typeface="Eudoxus Sans" pitchFamily="34" charset="0"/>
                <a:ea typeface="Eudoxus Sans" pitchFamily="34" charset="-122"/>
              </a:rPr>
              <a:t>If the user </a:t>
            </a:r>
            <a:r>
              <a:rPr lang="en-US" sz="1600" dirty="0">
                <a:solidFill>
                  <a:srgbClr val="272525"/>
                </a:solidFill>
                <a:latin typeface="Eudoxus Sans" pitchFamily="34" charset="0"/>
                <a:ea typeface="Eudoxus Sans" pitchFamily="34" charset="-122"/>
              </a:rPr>
              <a:t>chooses</a:t>
            </a:r>
            <a:r>
              <a:rPr lang="en-US" sz="1750" dirty="0">
                <a:solidFill>
                  <a:srgbClr val="272525"/>
                </a:solidFill>
                <a:latin typeface="Eudoxus Sans" pitchFamily="34" charset="0"/>
                <a:ea typeface="Eudoxus Sans" pitchFamily="34" charset="-122"/>
              </a:rPr>
              <a:t> signup then :-</a:t>
            </a:r>
            <a:endParaRPr lang="en-US" sz="1750" dirty="0"/>
          </a:p>
        </p:txBody>
      </p:sp>
      <p:pic>
        <p:nvPicPr>
          <p:cNvPr id="22" name="Picture 21">
            <a:extLst>
              <a:ext uri="{FF2B5EF4-FFF2-40B4-BE49-F238E27FC236}">
                <a16:creationId xmlns:a16="http://schemas.microsoft.com/office/drawing/2014/main" id="{142B4CEF-60E8-DF31-318F-C8EB98CA83D4}"/>
              </a:ext>
            </a:extLst>
          </p:cNvPr>
          <p:cNvPicPr>
            <a:picLocks noChangeAspect="1"/>
          </p:cNvPicPr>
          <p:nvPr/>
        </p:nvPicPr>
        <p:blipFill>
          <a:blip r:embed="rId5"/>
          <a:stretch>
            <a:fillRect/>
          </a:stretch>
        </p:blipFill>
        <p:spPr>
          <a:xfrm>
            <a:off x="4991230" y="2094962"/>
            <a:ext cx="4518530" cy="4755018"/>
          </a:xfrm>
          <a:prstGeom prst="rect">
            <a:avLst/>
          </a:prstGeom>
        </p:spPr>
      </p:pic>
      <p:pic>
        <p:nvPicPr>
          <p:cNvPr id="24" name="Picture 23">
            <a:extLst>
              <a:ext uri="{FF2B5EF4-FFF2-40B4-BE49-F238E27FC236}">
                <a16:creationId xmlns:a16="http://schemas.microsoft.com/office/drawing/2014/main" id="{2BE67A17-49EF-71B4-3EDB-2F8C7B4C615E}"/>
              </a:ext>
            </a:extLst>
          </p:cNvPr>
          <p:cNvPicPr>
            <a:picLocks noChangeAspect="1"/>
          </p:cNvPicPr>
          <p:nvPr/>
        </p:nvPicPr>
        <p:blipFill rotWithShape="1">
          <a:blip r:embed="rId6"/>
          <a:srcRect b="5373"/>
          <a:stretch/>
        </p:blipFill>
        <p:spPr>
          <a:xfrm>
            <a:off x="9816035" y="2104717"/>
            <a:ext cx="4594946" cy="4745263"/>
          </a:xfrm>
          <a:prstGeom prst="rect">
            <a:avLst/>
          </a:prstGeom>
        </p:spPr>
      </p:pic>
      <p:sp>
        <p:nvSpPr>
          <p:cNvPr id="25" name="Arrow: Right 24">
            <a:extLst>
              <a:ext uri="{FF2B5EF4-FFF2-40B4-BE49-F238E27FC236}">
                <a16:creationId xmlns:a16="http://schemas.microsoft.com/office/drawing/2014/main" id="{4FDBA726-2845-F634-75D5-9E4BF503F3DA}"/>
              </a:ext>
            </a:extLst>
          </p:cNvPr>
          <p:cNvSpPr/>
          <p:nvPr/>
        </p:nvSpPr>
        <p:spPr>
          <a:xfrm>
            <a:off x="1515623" y="7485153"/>
            <a:ext cx="11321790" cy="417650"/>
          </a:xfrm>
          <a:prstGeom prst="rightArrow">
            <a:avLst>
              <a:gd name="adj1" fmla="val 37023"/>
              <a:gd name="adj2" fmla="val 50000"/>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5186415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4" name="Shape 2">
            <a:extLst>
              <a:ext uri="{FF2B5EF4-FFF2-40B4-BE49-F238E27FC236}">
                <a16:creationId xmlns:a16="http://schemas.microsoft.com/office/drawing/2014/main" id="{AB259BBC-156C-623A-6B9F-95588F518C28}"/>
              </a:ext>
            </a:extLst>
          </p:cNvPr>
          <p:cNvSpPr/>
          <p:nvPr/>
        </p:nvSpPr>
        <p:spPr>
          <a:xfrm>
            <a:off x="5389533" y="725337"/>
            <a:ext cx="3774589" cy="1199435"/>
          </a:xfrm>
          <a:prstGeom prst="roundRect">
            <a:avLst>
              <a:gd name="adj" fmla="val 4212"/>
            </a:avLst>
          </a:prstGeom>
          <a:solidFill>
            <a:srgbClr val="CCEEFF"/>
          </a:solidFill>
          <a:ln w="13811">
            <a:solidFill>
              <a:srgbClr val="99DDFF"/>
            </a:solidFill>
            <a:prstDash val="solid"/>
          </a:ln>
        </p:spPr>
      </p:sp>
      <p:sp>
        <p:nvSpPr>
          <p:cNvPr id="7" name="Text 3">
            <a:extLst>
              <a:ext uri="{FF2B5EF4-FFF2-40B4-BE49-F238E27FC236}">
                <a16:creationId xmlns:a16="http://schemas.microsoft.com/office/drawing/2014/main" id="{91F0094C-4843-D01C-F5AD-78C5E078A79D}"/>
              </a:ext>
            </a:extLst>
          </p:cNvPr>
          <p:cNvSpPr/>
          <p:nvPr/>
        </p:nvSpPr>
        <p:spPr>
          <a:xfrm>
            <a:off x="6137152" y="749495"/>
            <a:ext cx="1534170" cy="430779"/>
          </a:xfrm>
          <a:prstGeom prst="rect">
            <a:avLst/>
          </a:prstGeom>
          <a:noFill/>
          <a:ln/>
        </p:spPr>
        <p:txBody>
          <a:bodyPr wrap="none" rtlCol="0" anchor="t"/>
          <a:lstStyle/>
          <a:p>
            <a:pPr marL="0" indent="0">
              <a:lnSpc>
                <a:spcPts val="2734"/>
              </a:lnSpc>
              <a:buNone/>
            </a:pPr>
            <a:r>
              <a:rPr lang="en-US" sz="2187" b="1" dirty="0">
                <a:solidFill>
                  <a:srgbClr val="272525"/>
                </a:solidFill>
                <a:latin typeface="Modern No. 20" panose="02070704070505020303" pitchFamily="18" charset="0"/>
                <a:ea typeface="p22-mackinac-pro" pitchFamily="34" charset="-122"/>
              </a:rPr>
              <a:t>Card No and Pin</a:t>
            </a:r>
            <a:endParaRPr lang="en-US" sz="2187" dirty="0"/>
          </a:p>
        </p:txBody>
      </p:sp>
      <p:sp>
        <p:nvSpPr>
          <p:cNvPr id="9" name="Text 4">
            <a:extLst>
              <a:ext uri="{FF2B5EF4-FFF2-40B4-BE49-F238E27FC236}">
                <a16:creationId xmlns:a16="http://schemas.microsoft.com/office/drawing/2014/main" id="{6A576795-CD5C-2953-5C03-0324712DC1B0}"/>
              </a:ext>
            </a:extLst>
          </p:cNvPr>
          <p:cNvSpPr/>
          <p:nvPr/>
        </p:nvSpPr>
        <p:spPr>
          <a:xfrm>
            <a:off x="5526609" y="1127712"/>
            <a:ext cx="3449032" cy="1066205"/>
          </a:xfrm>
          <a:prstGeom prst="rect">
            <a:avLst/>
          </a:prstGeom>
          <a:noFill/>
          <a:ln/>
        </p:spPr>
        <p:txBody>
          <a:bodyPr wrap="square" rtlCol="0" anchor="t"/>
          <a:lstStyle/>
          <a:p>
            <a:pPr marL="0" indent="0">
              <a:buNone/>
            </a:pPr>
            <a:r>
              <a:rPr lang="en-US" sz="1750" dirty="0">
                <a:solidFill>
                  <a:srgbClr val="272525"/>
                </a:solidFill>
                <a:latin typeface="Eudoxus Sans" pitchFamily="34" charset="0"/>
                <a:ea typeface="Eudoxus Sans" pitchFamily="34" charset="-122"/>
              </a:rPr>
              <a:t>User gets the account access details in a dialog box.</a:t>
            </a:r>
            <a:endParaRPr lang="en-US" sz="1750" dirty="0"/>
          </a:p>
        </p:txBody>
      </p:sp>
      <p:sp>
        <p:nvSpPr>
          <p:cNvPr id="10" name="Shape 2">
            <a:extLst>
              <a:ext uri="{FF2B5EF4-FFF2-40B4-BE49-F238E27FC236}">
                <a16:creationId xmlns:a16="http://schemas.microsoft.com/office/drawing/2014/main" id="{EEA0083F-868C-888F-C9F3-7318B97A2DF8}"/>
              </a:ext>
            </a:extLst>
          </p:cNvPr>
          <p:cNvSpPr/>
          <p:nvPr/>
        </p:nvSpPr>
        <p:spPr>
          <a:xfrm>
            <a:off x="10121554" y="725336"/>
            <a:ext cx="4289426" cy="1199436"/>
          </a:xfrm>
          <a:prstGeom prst="roundRect">
            <a:avLst>
              <a:gd name="adj" fmla="val 4212"/>
            </a:avLst>
          </a:prstGeom>
          <a:solidFill>
            <a:srgbClr val="CCEEFF"/>
          </a:solidFill>
          <a:ln w="13811">
            <a:solidFill>
              <a:srgbClr val="99DDFF"/>
            </a:solidFill>
            <a:prstDash val="solid"/>
          </a:ln>
        </p:spPr>
      </p:sp>
      <p:sp>
        <p:nvSpPr>
          <p:cNvPr id="11" name="Text 3">
            <a:extLst>
              <a:ext uri="{FF2B5EF4-FFF2-40B4-BE49-F238E27FC236}">
                <a16:creationId xmlns:a16="http://schemas.microsoft.com/office/drawing/2014/main" id="{1AA0E2FA-5395-9F43-EFB3-46754F0F61E7}"/>
              </a:ext>
            </a:extLst>
          </p:cNvPr>
          <p:cNvSpPr/>
          <p:nvPr/>
        </p:nvSpPr>
        <p:spPr>
          <a:xfrm>
            <a:off x="11303243" y="725337"/>
            <a:ext cx="1534170" cy="347186"/>
          </a:xfrm>
          <a:prstGeom prst="rect">
            <a:avLst/>
          </a:prstGeom>
          <a:noFill/>
          <a:ln/>
        </p:spPr>
        <p:txBody>
          <a:bodyPr wrap="none" rtlCol="0" anchor="t"/>
          <a:lstStyle/>
          <a:p>
            <a:pPr marL="0" indent="0">
              <a:lnSpc>
                <a:spcPts val="2734"/>
              </a:lnSpc>
              <a:buNone/>
            </a:pPr>
            <a:r>
              <a:rPr lang="en-US" sz="2187" b="1" dirty="0">
                <a:solidFill>
                  <a:srgbClr val="272525"/>
                </a:solidFill>
                <a:latin typeface="Modern No. 20" panose="02070704070505020303" pitchFamily="18" charset="0"/>
                <a:ea typeface="p22-mackinac-pro" pitchFamily="34" charset="-122"/>
              </a:rPr>
              <a:t>Login.java</a:t>
            </a:r>
            <a:endParaRPr lang="en-US" sz="2187" dirty="0"/>
          </a:p>
        </p:txBody>
      </p:sp>
      <p:sp>
        <p:nvSpPr>
          <p:cNvPr id="12" name="Text 4">
            <a:extLst>
              <a:ext uri="{FF2B5EF4-FFF2-40B4-BE49-F238E27FC236}">
                <a16:creationId xmlns:a16="http://schemas.microsoft.com/office/drawing/2014/main" id="{62BEE801-8D1F-4C7C-84B3-5E2B78F41355}"/>
              </a:ext>
            </a:extLst>
          </p:cNvPr>
          <p:cNvSpPr/>
          <p:nvPr/>
        </p:nvSpPr>
        <p:spPr>
          <a:xfrm>
            <a:off x="10212808" y="1130779"/>
            <a:ext cx="4289428" cy="735737"/>
          </a:xfrm>
          <a:prstGeom prst="rect">
            <a:avLst/>
          </a:prstGeom>
          <a:noFill/>
          <a:ln/>
        </p:spPr>
        <p:txBody>
          <a:bodyPr wrap="square" rtlCol="0" anchor="t"/>
          <a:lstStyle/>
          <a:p>
            <a:pPr marL="0" indent="0">
              <a:buNone/>
            </a:pPr>
            <a:r>
              <a:rPr lang="en-US" sz="1600" dirty="0">
                <a:solidFill>
                  <a:srgbClr val="272525"/>
                </a:solidFill>
                <a:latin typeface="Eudoxus Sans" pitchFamily="34" charset="0"/>
                <a:ea typeface="Eudoxus Sans" pitchFamily="34" charset="-122"/>
              </a:rPr>
              <a:t>This class handles the login of the user. After login then we get the our ATM interface.</a:t>
            </a:r>
            <a:endParaRPr lang="en-US" sz="1600" dirty="0"/>
          </a:p>
        </p:txBody>
      </p:sp>
      <p:sp>
        <p:nvSpPr>
          <p:cNvPr id="16" name="Shape 2">
            <a:extLst>
              <a:ext uri="{FF2B5EF4-FFF2-40B4-BE49-F238E27FC236}">
                <a16:creationId xmlns:a16="http://schemas.microsoft.com/office/drawing/2014/main" id="{0A1B07BE-5CBE-3D9D-ACEB-93F46681FCCC}"/>
              </a:ext>
            </a:extLst>
          </p:cNvPr>
          <p:cNvSpPr/>
          <p:nvPr/>
        </p:nvSpPr>
        <p:spPr>
          <a:xfrm>
            <a:off x="558192" y="736942"/>
            <a:ext cx="3449032" cy="1199435"/>
          </a:xfrm>
          <a:prstGeom prst="roundRect">
            <a:avLst>
              <a:gd name="adj" fmla="val 4212"/>
            </a:avLst>
          </a:prstGeom>
          <a:solidFill>
            <a:srgbClr val="CCEEFF"/>
          </a:solidFill>
          <a:ln w="13811">
            <a:solidFill>
              <a:srgbClr val="99DDFF"/>
            </a:solidFill>
            <a:prstDash val="solid"/>
          </a:ln>
        </p:spPr>
      </p:sp>
      <p:pic>
        <p:nvPicPr>
          <p:cNvPr id="20" name="Picture 19">
            <a:extLst>
              <a:ext uri="{FF2B5EF4-FFF2-40B4-BE49-F238E27FC236}">
                <a16:creationId xmlns:a16="http://schemas.microsoft.com/office/drawing/2014/main" id="{05F08D9F-846E-DF88-AECD-928D8C2178FF}"/>
              </a:ext>
            </a:extLst>
          </p:cNvPr>
          <p:cNvPicPr>
            <a:picLocks noChangeAspect="1"/>
          </p:cNvPicPr>
          <p:nvPr/>
        </p:nvPicPr>
        <p:blipFill>
          <a:blip r:embed="rId4"/>
          <a:srcRect/>
          <a:stretch/>
        </p:blipFill>
        <p:spPr>
          <a:xfrm>
            <a:off x="262357" y="2238255"/>
            <a:ext cx="4422599" cy="4456391"/>
          </a:xfrm>
          <a:prstGeom prst="rect">
            <a:avLst/>
          </a:prstGeom>
        </p:spPr>
      </p:pic>
      <p:sp>
        <p:nvSpPr>
          <p:cNvPr id="17" name="Text 3">
            <a:extLst>
              <a:ext uri="{FF2B5EF4-FFF2-40B4-BE49-F238E27FC236}">
                <a16:creationId xmlns:a16="http://schemas.microsoft.com/office/drawing/2014/main" id="{0C83D591-0EDB-5C58-46A2-71F891FD5118}"/>
              </a:ext>
            </a:extLst>
          </p:cNvPr>
          <p:cNvSpPr/>
          <p:nvPr/>
        </p:nvSpPr>
        <p:spPr>
          <a:xfrm>
            <a:off x="1160597" y="749495"/>
            <a:ext cx="1534170" cy="198009"/>
          </a:xfrm>
          <a:prstGeom prst="rect">
            <a:avLst/>
          </a:prstGeom>
          <a:noFill/>
          <a:ln/>
        </p:spPr>
        <p:txBody>
          <a:bodyPr wrap="none" rtlCol="0" anchor="t"/>
          <a:lstStyle/>
          <a:p>
            <a:pPr marL="0" indent="0">
              <a:lnSpc>
                <a:spcPts val="2734"/>
              </a:lnSpc>
              <a:buNone/>
            </a:pPr>
            <a:r>
              <a:rPr lang="en-US" sz="2187" b="1" dirty="0">
                <a:solidFill>
                  <a:srgbClr val="272525"/>
                </a:solidFill>
                <a:latin typeface="Modern No. 20" panose="02070704070505020303" pitchFamily="18" charset="0"/>
                <a:ea typeface="p22-mackinac-pro" pitchFamily="34" charset="-122"/>
              </a:rPr>
              <a:t>Creation of User</a:t>
            </a:r>
            <a:endParaRPr lang="en-US" sz="2187" dirty="0"/>
          </a:p>
        </p:txBody>
      </p:sp>
      <p:sp>
        <p:nvSpPr>
          <p:cNvPr id="18" name="Text 4">
            <a:extLst>
              <a:ext uri="{FF2B5EF4-FFF2-40B4-BE49-F238E27FC236}">
                <a16:creationId xmlns:a16="http://schemas.microsoft.com/office/drawing/2014/main" id="{E4AE93A9-DDE5-C754-576C-3D48E7882D8C}"/>
              </a:ext>
            </a:extLst>
          </p:cNvPr>
          <p:cNvSpPr/>
          <p:nvPr/>
        </p:nvSpPr>
        <p:spPr>
          <a:xfrm>
            <a:off x="627374" y="1130779"/>
            <a:ext cx="3631912" cy="608083"/>
          </a:xfrm>
          <a:prstGeom prst="rect">
            <a:avLst/>
          </a:prstGeom>
          <a:noFill/>
          <a:ln/>
        </p:spPr>
        <p:txBody>
          <a:bodyPr wrap="square" rtlCol="0" anchor="t"/>
          <a:lstStyle/>
          <a:p>
            <a:pPr marL="0" indent="0">
              <a:buNone/>
            </a:pPr>
            <a:r>
              <a:rPr lang="en-US" sz="1750" dirty="0">
                <a:solidFill>
                  <a:srgbClr val="272525"/>
                </a:solidFill>
                <a:latin typeface="Eudoxus Sans" pitchFamily="34" charset="0"/>
                <a:ea typeface="Eudoxus Sans" pitchFamily="34" charset="-122"/>
              </a:rPr>
              <a:t>If the user chooses signup then the following windows </a:t>
            </a:r>
            <a:r>
              <a:rPr lang="en-US" sz="1600" dirty="0">
                <a:solidFill>
                  <a:srgbClr val="272525"/>
                </a:solidFill>
                <a:latin typeface="Eudoxus Sans" pitchFamily="34" charset="0"/>
                <a:ea typeface="Eudoxus Sans" pitchFamily="34" charset="-122"/>
              </a:rPr>
              <a:t>appears.</a:t>
            </a:r>
            <a:endParaRPr lang="en-US" sz="1750" dirty="0"/>
          </a:p>
        </p:txBody>
      </p:sp>
      <p:pic>
        <p:nvPicPr>
          <p:cNvPr id="22" name="Picture 21">
            <a:extLst>
              <a:ext uri="{FF2B5EF4-FFF2-40B4-BE49-F238E27FC236}">
                <a16:creationId xmlns:a16="http://schemas.microsoft.com/office/drawing/2014/main" id="{142B4CEF-60E8-DF31-318F-C8EB98CA83D4}"/>
              </a:ext>
            </a:extLst>
          </p:cNvPr>
          <p:cNvPicPr>
            <a:picLocks noChangeAspect="1"/>
          </p:cNvPicPr>
          <p:nvPr/>
        </p:nvPicPr>
        <p:blipFill>
          <a:blip r:embed="rId5"/>
          <a:srcRect/>
          <a:stretch/>
        </p:blipFill>
        <p:spPr>
          <a:xfrm>
            <a:off x="5017562" y="2238255"/>
            <a:ext cx="4518530" cy="4456391"/>
          </a:xfrm>
          <a:prstGeom prst="rect">
            <a:avLst/>
          </a:prstGeom>
        </p:spPr>
      </p:pic>
      <p:sp>
        <p:nvSpPr>
          <p:cNvPr id="25" name="Arrow: Right 24">
            <a:extLst>
              <a:ext uri="{FF2B5EF4-FFF2-40B4-BE49-F238E27FC236}">
                <a16:creationId xmlns:a16="http://schemas.microsoft.com/office/drawing/2014/main" id="{4FDBA726-2845-F634-75D5-9E4BF503F3DA}"/>
              </a:ext>
            </a:extLst>
          </p:cNvPr>
          <p:cNvSpPr/>
          <p:nvPr/>
        </p:nvSpPr>
        <p:spPr>
          <a:xfrm>
            <a:off x="1515623" y="7485153"/>
            <a:ext cx="11321790" cy="417650"/>
          </a:xfrm>
          <a:prstGeom prst="rightArrow">
            <a:avLst>
              <a:gd name="adj1" fmla="val 37023"/>
              <a:gd name="adj2" fmla="val 50000"/>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pic>
        <p:nvPicPr>
          <p:cNvPr id="6" name="Picture 5">
            <a:extLst>
              <a:ext uri="{FF2B5EF4-FFF2-40B4-BE49-F238E27FC236}">
                <a16:creationId xmlns:a16="http://schemas.microsoft.com/office/drawing/2014/main" id="{92DE394C-8A8C-11F5-CA25-942781FD7CCC}"/>
              </a:ext>
            </a:extLst>
          </p:cNvPr>
          <p:cNvPicPr>
            <a:picLocks noChangeAspect="1"/>
          </p:cNvPicPr>
          <p:nvPr/>
        </p:nvPicPr>
        <p:blipFill>
          <a:blip r:embed="rId6"/>
          <a:stretch>
            <a:fillRect/>
          </a:stretch>
        </p:blipFill>
        <p:spPr>
          <a:xfrm>
            <a:off x="10212808" y="2657023"/>
            <a:ext cx="4064322" cy="3456593"/>
          </a:xfrm>
          <a:prstGeom prst="rect">
            <a:avLst/>
          </a:prstGeom>
        </p:spPr>
      </p:pic>
    </p:spTree>
    <p:extLst>
      <p:ext uri="{BB962C8B-B14F-4D97-AF65-F5344CB8AC3E}">
        <p14:creationId xmlns:p14="http://schemas.microsoft.com/office/powerpoint/2010/main" val="23553687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5"/>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16" name="Shape 2">
            <a:extLst>
              <a:ext uri="{FF2B5EF4-FFF2-40B4-BE49-F238E27FC236}">
                <a16:creationId xmlns:a16="http://schemas.microsoft.com/office/drawing/2014/main" id="{0A1B07BE-5CBE-3D9D-ACEB-93F46681FCCC}"/>
              </a:ext>
            </a:extLst>
          </p:cNvPr>
          <p:cNvSpPr/>
          <p:nvPr/>
        </p:nvSpPr>
        <p:spPr>
          <a:xfrm>
            <a:off x="477463" y="50683"/>
            <a:ext cx="2217304" cy="532460"/>
          </a:xfrm>
          <a:prstGeom prst="roundRect">
            <a:avLst>
              <a:gd name="adj" fmla="val 4212"/>
            </a:avLst>
          </a:prstGeom>
          <a:solidFill>
            <a:srgbClr val="CCEEFF"/>
          </a:solidFill>
          <a:ln w="13811">
            <a:solidFill>
              <a:srgbClr val="99DDFF"/>
            </a:solidFill>
            <a:prstDash val="solid"/>
          </a:ln>
        </p:spPr>
      </p:sp>
      <p:sp>
        <p:nvSpPr>
          <p:cNvPr id="17" name="Text 3">
            <a:extLst>
              <a:ext uri="{FF2B5EF4-FFF2-40B4-BE49-F238E27FC236}">
                <a16:creationId xmlns:a16="http://schemas.microsoft.com/office/drawing/2014/main" id="{0C83D591-0EDB-5C58-46A2-71F891FD5118}"/>
              </a:ext>
            </a:extLst>
          </p:cNvPr>
          <p:cNvSpPr/>
          <p:nvPr/>
        </p:nvSpPr>
        <p:spPr>
          <a:xfrm>
            <a:off x="630203" y="93848"/>
            <a:ext cx="1534170" cy="198009"/>
          </a:xfrm>
          <a:prstGeom prst="rect">
            <a:avLst/>
          </a:prstGeom>
          <a:noFill/>
          <a:ln/>
        </p:spPr>
        <p:txBody>
          <a:bodyPr wrap="none" rtlCol="0" anchor="t"/>
          <a:lstStyle/>
          <a:p>
            <a:pPr marL="0" indent="0">
              <a:lnSpc>
                <a:spcPts val="2734"/>
              </a:lnSpc>
              <a:buNone/>
            </a:pPr>
            <a:r>
              <a:rPr lang="en-US" sz="2187" b="1" dirty="0">
                <a:solidFill>
                  <a:srgbClr val="272525"/>
                </a:solidFill>
                <a:latin typeface="Modern No. 20" panose="02070704070505020303" pitchFamily="18" charset="0"/>
                <a:ea typeface="p22-mackinac-pro" pitchFamily="34" charset="-122"/>
              </a:rPr>
              <a:t>Project DEMO</a:t>
            </a:r>
            <a:endParaRPr lang="en-US" sz="2187" dirty="0"/>
          </a:p>
        </p:txBody>
      </p:sp>
      <p:pic>
        <p:nvPicPr>
          <p:cNvPr id="5" name="Final Project_Bank_Management_System_with_ATM">
            <a:hlinkClick r:id="" action="ppaction://media"/>
            <a:extLst>
              <a:ext uri="{FF2B5EF4-FFF2-40B4-BE49-F238E27FC236}">
                <a16:creationId xmlns:a16="http://schemas.microsoft.com/office/drawing/2014/main" id="{1F190A64-CB6E-B297-F38F-84B0166066ED}"/>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0" y="626308"/>
            <a:ext cx="14630400" cy="7770475"/>
          </a:xfrm>
          <a:prstGeom prst="rect">
            <a:avLst/>
          </a:prstGeom>
        </p:spPr>
      </p:pic>
    </p:spTree>
    <p:extLst>
      <p:ext uri="{BB962C8B-B14F-4D97-AF65-F5344CB8AC3E}">
        <p14:creationId xmlns:p14="http://schemas.microsoft.com/office/powerpoint/2010/main" val="37978611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833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2037993" y="1060371"/>
            <a:ext cx="4443889"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Uses</a:t>
            </a:r>
            <a:endParaRPr lang="en-US" sz="4374" dirty="0"/>
          </a:p>
        </p:txBody>
      </p:sp>
      <p:sp>
        <p:nvSpPr>
          <p:cNvPr id="5" name="Shape 2"/>
          <p:cNvSpPr/>
          <p:nvPr/>
        </p:nvSpPr>
        <p:spPr>
          <a:xfrm>
            <a:off x="2037993" y="2199084"/>
            <a:ext cx="5166122" cy="2373987"/>
          </a:xfrm>
          <a:prstGeom prst="roundRect">
            <a:avLst>
              <a:gd name="adj" fmla="val 4212"/>
            </a:avLst>
          </a:prstGeom>
          <a:solidFill>
            <a:srgbClr val="CCEEFF"/>
          </a:solidFill>
          <a:ln w="13811">
            <a:solidFill>
              <a:srgbClr val="99DDFF"/>
            </a:solidFill>
            <a:prstDash val="solid"/>
          </a:ln>
        </p:spPr>
      </p:sp>
      <p:sp>
        <p:nvSpPr>
          <p:cNvPr id="6" name="Text 3"/>
          <p:cNvSpPr/>
          <p:nvPr/>
        </p:nvSpPr>
        <p:spPr>
          <a:xfrm>
            <a:off x="2273975" y="2435066"/>
            <a:ext cx="4305300" cy="347186"/>
          </a:xfrm>
          <a:prstGeom prst="rect">
            <a:avLst/>
          </a:prstGeom>
          <a:noFill/>
          <a:ln/>
        </p:spPr>
        <p:txBody>
          <a:bodyPr wrap="non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Improved Customer Experience</a:t>
            </a:r>
            <a:endParaRPr lang="en-US" sz="2187" dirty="0"/>
          </a:p>
        </p:txBody>
      </p:sp>
      <p:sp>
        <p:nvSpPr>
          <p:cNvPr id="7" name="Text 4"/>
          <p:cNvSpPr/>
          <p:nvPr/>
        </p:nvSpPr>
        <p:spPr>
          <a:xfrm>
            <a:off x="2273975" y="2915483"/>
            <a:ext cx="4694158" cy="1066205"/>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Empower customers with self-service banking and quick transactions through the user-friendly ATM interface.</a:t>
            </a:r>
            <a:endParaRPr lang="en-US" sz="1750" dirty="0"/>
          </a:p>
        </p:txBody>
      </p:sp>
      <p:sp>
        <p:nvSpPr>
          <p:cNvPr id="8" name="Shape 5"/>
          <p:cNvSpPr/>
          <p:nvPr/>
        </p:nvSpPr>
        <p:spPr>
          <a:xfrm>
            <a:off x="7426285" y="2199084"/>
            <a:ext cx="5166122" cy="2373987"/>
          </a:xfrm>
          <a:prstGeom prst="roundRect">
            <a:avLst>
              <a:gd name="adj" fmla="val 4212"/>
            </a:avLst>
          </a:prstGeom>
          <a:solidFill>
            <a:srgbClr val="CCEEFF"/>
          </a:solidFill>
          <a:ln w="13811">
            <a:solidFill>
              <a:srgbClr val="99DDFF"/>
            </a:solidFill>
            <a:prstDash val="solid"/>
          </a:ln>
        </p:spPr>
      </p:sp>
      <p:sp>
        <p:nvSpPr>
          <p:cNvPr id="9" name="Text 6"/>
          <p:cNvSpPr/>
          <p:nvPr/>
        </p:nvSpPr>
        <p:spPr>
          <a:xfrm>
            <a:off x="7662267" y="2435066"/>
            <a:ext cx="4381500" cy="347186"/>
          </a:xfrm>
          <a:prstGeom prst="rect">
            <a:avLst/>
          </a:prstGeom>
          <a:noFill/>
          <a:ln/>
        </p:spPr>
        <p:txBody>
          <a:bodyPr wrap="non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Efficient Transaction Processing</a:t>
            </a:r>
            <a:endParaRPr lang="en-US" sz="2187" dirty="0"/>
          </a:p>
        </p:txBody>
      </p:sp>
      <p:sp>
        <p:nvSpPr>
          <p:cNvPr id="10" name="Text 7"/>
          <p:cNvSpPr/>
          <p:nvPr/>
        </p:nvSpPr>
        <p:spPr>
          <a:xfrm>
            <a:off x="7662267" y="2915483"/>
            <a:ext cx="4694158" cy="1421606"/>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Ensure fast and accurate processing of various banking transactions, such as deposits, withdrawals, transfers, and balance inquiries.</a:t>
            </a:r>
            <a:endParaRPr lang="en-US" sz="1750" dirty="0"/>
          </a:p>
        </p:txBody>
      </p:sp>
      <p:sp>
        <p:nvSpPr>
          <p:cNvPr id="11" name="Shape 8"/>
          <p:cNvSpPr/>
          <p:nvPr/>
        </p:nvSpPr>
        <p:spPr>
          <a:xfrm>
            <a:off x="2037993" y="4795242"/>
            <a:ext cx="5166122" cy="2373987"/>
          </a:xfrm>
          <a:prstGeom prst="roundRect">
            <a:avLst>
              <a:gd name="adj" fmla="val 4212"/>
            </a:avLst>
          </a:prstGeom>
          <a:solidFill>
            <a:srgbClr val="CCEEFF"/>
          </a:solidFill>
          <a:ln w="13811">
            <a:solidFill>
              <a:srgbClr val="99DDFF"/>
            </a:solidFill>
            <a:prstDash val="solid"/>
          </a:ln>
        </p:spPr>
      </p:sp>
      <p:sp>
        <p:nvSpPr>
          <p:cNvPr id="12" name="Text 9"/>
          <p:cNvSpPr/>
          <p:nvPr/>
        </p:nvSpPr>
        <p:spPr>
          <a:xfrm>
            <a:off x="2273975" y="5031224"/>
            <a:ext cx="3268980" cy="347186"/>
          </a:xfrm>
          <a:prstGeom prst="rect">
            <a:avLst/>
          </a:prstGeom>
          <a:noFill/>
          <a:ln/>
        </p:spPr>
        <p:txBody>
          <a:bodyPr wrap="non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Enhanced Data Security</a:t>
            </a:r>
            <a:endParaRPr lang="en-US" sz="2187" dirty="0"/>
          </a:p>
        </p:txBody>
      </p:sp>
      <p:sp>
        <p:nvSpPr>
          <p:cNvPr id="13" name="Text 10"/>
          <p:cNvSpPr/>
          <p:nvPr/>
        </p:nvSpPr>
        <p:spPr>
          <a:xfrm>
            <a:off x="2273975" y="5511641"/>
            <a:ext cx="4694158" cy="1066205"/>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Protect sensitive customer information and prevent fraudulent activities with advanced encryption and authentication measures.</a:t>
            </a:r>
            <a:endParaRPr lang="en-US" sz="1750" dirty="0"/>
          </a:p>
        </p:txBody>
      </p:sp>
      <p:sp>
        <p:nvSpPr>
          <p:cNvPr id="14" name="Shape 11"/>
          <p:cNvSpPr/>
          <p:nvPr/>
        </p:nvSpPr>
        <p:spPr>
          <a:xfrm>
            <a:off x="7426285" y="4795242"/>
            <a:ext cx="5166122" cy="2373987"/>
          </a:xfrm>
          <a:prstGeom prst="roundRect">
            <a:avLst>
              <a:gd name="adj" fmla="val 4212"/>
            </a:avLst>
          </a:prstGeom>
          <a:solidFill>
            <a:srgbClr val="CCEEFF"/>
          </a:solidFill>
          <a:ln w="13811">
            <a:solidFill>
              <a:srgbClr val="99DDFF"/>
            </a:solidFill>
            <a:prstDash val="solid"/>
          </a:ln>
        </p:spPr>
      </p:sp>
      <p:sp>
        <p:nvSpPr>
          <p:cNvPr id="15" name="Text 12"/>
          <p:cNvSpPr/>
          <p:nvPr/>
        </p:nvSpPr>
        <p:spPr>
          <a:xfrm>
            <a:off x="7662267" y="5031224"/>
            <a:ext cx="3261360" cy="347186"/>
          </a:xfrm>
          <a:prstGeom prst="rect">
            <a:avLst/>
          </a:prstGeom>
          <a:noFill/>
          <a:ln/>
        </p:spPr>
        <p:txBody>
          <a:bodyPr wrap="non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Streamlined Operations</a:t>
            </a:r>
            <a:endParaRPr lang="en-US" sz="2187" dirty="0"/>
          </a:p>
        </p:txBody>
      </p:sp>
      <p:sp>
        <p:nvSpPr>
          <p:cNvPr id="16" name="Text 13"/>
          <p:cNvSpPr/>
          <p:nvPr/>
        </p:nvSpPr>
        <p:spPr>
          <a:xfrm>
            <a:off x="7662267" y="5511641"/>
            <a:ext cx="4694158" cy="1421606"/>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Optimize internal processes and reduce manual effort by automating routine tasks like account management and transaction recording.</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413588" y="340836"/>
            <a:ext cx="7764780" cy="694373"/>
          </a:xfrm>
          <a:prstGeom prst="rect">
            <a:avLst/>
          </a:prstGeom>
          <a:noFill/>
          <a:ln/>
        </p:spPr>
        <p:txBody>
          <a:bodyPr wrap="none" rtlCol="0" anchor="t"/>
          <a:lstStyle/>
          <a:p>
            <a:pPr marL="0" indent="0">
              <a:lnSpc>
                <a:spcPts val="5468"/>
              </a:lnSpc>
              <a:buNone/>
            </a:pPr>
            <a:r>
              <a:rPr lang="en-US" sz="4374" b="1" dirty="0">
                <a:solidFill>
                  <a:srgbClr val="000000"/>
                </a:solidFill>
                <a:latin typeface="Modern No. 20" panose="02070704070505020303" pitchFamily="18" charset="0"/>
                <a:ea typeface="p22-mackinac-pro" pitchFamily="34" charset="-122"/>
                <a:cs typeface="p22-mackinac-pro" pitchFamily="34" charset="-120"/>
              </a:rPr>
              <a:t>Advantages &amp; Disadvantages</a:t>
            </a:r>
            <a:endParaRPr lang="en-US" sz="4374" dirty="0">
              <a:latin typeface="Modern No. 20" panose="02070704070505020303" pitchFamily="18" charset="0"/>
            </a:endParaRPr>
          </a:p>
        </p:txBody>
      </p:sp>
      <p:grpSp>
        <p:nvGrpSpPr>
          <p:cNvPr id="18" name="Group 17">
            <a:extLst>
              <a:ext uri="{FF2B5EF4-FFF2-40B4-BE49-F238E27FC236}">
                <a16:creationId xmlns:a16="http://schemas.microsoft.com/office/drawing/2014/main" id="{C3C05584-13E7-475C-ADE9-4F2DB43EB7A3}"/>
              </a:ext>
            </a:extLst>
          </p:cNvPr>
          <p:cNvGrpSpPr/>
          <p:nvPr/>
        </p:nvGrpSpPr>
        <p:grpSpPr>
          <a:xfrm>
            <a:off x="1188534" y="1708447"/>
            <a:ext cx="12237009" cy="5735845"/>
            <a:chOff x="1188535" y="1708447"/>
            <a:chExt cx="11371752" cy="3596025"/>
          </a:xfrm>
        </p:grpSpPr>
        <p:sp>
          <p:nvSpPr>
            <p:cNvPr id="5" name="Text 2"/>
            <p:cNvSpPr/>
            <p:nvPr/>
          </p:nvSpPr>
          <p:spPr>
            <a:xfrm>
              <a:off x="2180801" y="1708447"/>
              <a:ext cx="2666286" cy="416481"/>
            </a:xfrm>
            <a:prstGeom prst="rect">
              <a:avLst/>
            </a:prstGeom>
            <a:noFill/>
            <a:ln/>
          </p:spPr>
          <p:txBody>
            <a:bodyPr wrap="none" rtlCol="0" anchor="t"/>
            <a:lstStyle/>
            <a:p>
              <a:pPr marL="0" indent="0">
                <a:lnSpc>
                  <a:spcPts val="3281"/>
                </a:lnSpc>
                <a:buNone/>
              </a:pPr>
              <a:r>
                <a:rPr lang="en-US" sz="2800" b="1" dirty="0">
                  <a:solidFill>
                    <a:srgbClr val="00B050"/>
                  </a:solidFill>
                  <a:latin typeface="Arial" panose="020B0604020202020204" pitchFamily="34" charset="0"/>
                  <a:ea typeface="p22-mackinac-pro" pitchFamily="34" charset="-122"/>
                  <a:cs typeface="Arial" panose="020B0604020202020204" pitchFamily="34" charset="0"/>
                </a:rPr>
                <a:t>Advantages</a:t>
              </a:r>
              <a:endParaRPr lang="en-US" sz="2800" dirty="0">
                <a:solidFill>
                  <a:srgbClr val="00B050"/>
                </a:solidFill>
                <a:latin typeface="Arial" panose="020B0604020202020204" pitchFamily="34" charset="0"/>
                <a:cs typeface="Arial" panose="020B0604020202020204" pitchFamily="34" charset="0"/>
              </a:endParaRPr>
            </a:p>
          </p:txBody>
        </p:sp>
        <p:sp>
          <p:nvSpPr>
            <p:cNvPr id="6" name="Text 3"/>
            <p:cNvSpPr/>
            <p:nvPr/>
          </p:nvSpPr>
          <p:spPr>
            <a:xfrm>
              <a:off x="1188537" y="2387659"/>
              <a:ext cx="4650819" cy="355402"/>
            </a:xfrm>
            <a:prstGeom prst="rect">
              <a:avLst/>
            </a:prstGeom>
            <a:noFill/>
            <a:ln/>
          </p:spPr>
          <p:txBody>
            <a:bodyPr wrap="none" rtlCol="0" anchor="t"/>
            <a:lstStyle/>
            <a:p>
              <a:pPr marL="342900" indent="-342900" algn="l">
                <a:lnSpc>
                  <a:spcPts val="2799"/>
                </a:lnSpc>
                <a:buSzPct val="100000"/>
                <a:buChar char="•"/>
              </a:pPr>
              <a:r>
                <a:rPr lang="en-US" sz="2400" dirty="0">
                  <a:solidFill>
                    <a:srgbClr val="272525"/>
                  </a:solidFill>
                  <a:latin typeface="Arial" panose="020B0604020202020204" pitchFamily="34" charset="0"/>
                  <a:ea typeface="Eudoxus Sans" pitchFamily="34" charset="-122"/>
                  <a:cs typeface="Arial" panose="020B0604020202020204" pitchFamily="34" charset="0"/>
                </a:rPr>
                <a:t>Increased convenience for customers</a:t>
              </a:r>
              <a:endParaRPr lang="en-US" sz="2400" dirty="0">
                <a:latin typeface="Arial" panose="020B0604020202020204" pitchFamily="34" charset="0"/>
                <a:cs typeface="Arial" panose="020B0604020202020204" pitchFamily="34" charset="0"/>
              </a:endParaRPr>
            </a:p>
          </p:txBody>
        </p:sp>
        <p:sp>
          <p:nvSpPr>
            <p:cNvPr id="7" name="Text 4"/>
            <p:cNvSpPr/>
            <p:nvPr/>
          </p:nvSpPr>
          <p:spPr>
            <a:xfrm>
              <a:off x="1188536" y="3005792"/>
              <a:ext cx="4650819" cy="710803"/>
            </a:xfrm>
            <a:prstGeom prst="rect">
              <a:avLst/>
            </a:prstGeom>
            <a:noFill/>
            <a:ln/>
          </p:spPr>
          <p:txBody>
            <a:bodyPr wrap="square" rtlCol="0" anchor="t"/>
            <a:lstStyle/>
            <a:p>
              <a:pPr marL="342900" indent="-342900" algn="l">
                <a:lnSpc>
                  <a:spcPts val="2799"/>
                </a:lnSpc>
                <a:buSzPct val="100000"/>
                <a:buChar char="•"/>
              </a:pPr>
              <a:r>
                <a:rPr lang="en-US" sz="2400" dirty="0">
                  <a:solidFill>
                    <a:srgbClr val="272525"/>
                  </a:solidFill>
                  <a:latin typeface="Arial" panose="020B0604020202020204" pitchFamily="34" charset="0"/>
                  <a:ea typeface="Eudoxus Sans" pitchFamily="34" charset="-122"/>
                  <a:cs typeface="Arial" panose="020B0604020202020204" pitchFamily="34" charset="0"/>
                </a:rPr>
                <a:t>Improved accuracy in transaction processing</a:t>
              </a:r>
              <a:endParaRPr lang="en-US" sz="2400" dirty="0">
                <a:latin typeface="Arial" panose="020B0604020202020204" pitchFamily="34" charset="0"/>
                <a:cs typeface="Arial" panose="020B0604020202020204" pitchFamily="34" charset="0"/>
              </a:endParaRPr>
            </a:p>
          </p:txBody>
        </p:sp>
        <p:sp>
          <p:nvSpPr>
            <p:cNvPr id="8" name="Text 5"/>
            <p:cNvSpPr/>
            <p:nvPr/>
          </p:nvSpPr>
          <p:spPr>
            <a:xfrm>
              <a:off x="1188537" y="3979326"/>
              <a:ext cx="4650819" cy="355402"/>
            </a:xfrm>
            <a:prstGeom prst="rect">
              <a:avLst/>
            </a:prstGeom>
            <a:noFill/>
            <a:ln/>
          </p:spPr>
          <p:txBody>
            <a:bodyPr wrap="none" rtlCol="0" anchor="t"/>
            <a:lstStyle/>
            <a:p>
              <a:pPr marL="342900" indent="-342900" algn="l">
                <a:lnSpc>
                  <a:spcPts val="2799"/>
                </a:lnSpc>
                <a:buSzPct val="100000"/>
                <a:buChar char="•"/>
              </a:pPr>
              <a:r>
                <a:rPr lang="en-US" sz="2400" dirty="0">
                  <a:solidFill>
                    <a:srgbClr val="272525"/>
                  </a:solidFill>
                  <a:latin typeface="Arial" panose="020B0604020202020204" pitchFamily="34" charset="0"/>
                  <a:ea typeface="Eudoxus Sans" pitchFamily="34" charset="-122"/>
                  <a:cs typeface="Arial" panose="020B0604020202020204" pitchFamily="34" charset="0"/>
                </a:rPr>
                <a:t>Enhanced security measures</a:t>
              </a:r>
              <a:endParaRPr lang="en-US" sz="2400" dirty="0">
                <a:latin typeface="Arial" panose="020B0604020202020204" pitchFamily="34" charset="0"/>
                <a:cs typeface="Arial" panose="020B0604020202020204" pitchFamily="34" charset="0"/>
              </a:endParaRPr>
            </a:p>
          </p:txBody>
        </p:sp>
        <p:sp>
          <p:nvSpPr>
            <p:cNvPr id="9" name="Text 6"/>
            <p:cNvSpPr/>
            <p:nvPr/>
          </p:nvSpPr>
          <p:spPr>
            <a:xfrm>
              <a:off x="1188535" y="4934549"/>
              <a:ext cx="4650819" cy="355402"/>
            </a:xfrm>
            <a:prstGeom prst="rect">
              <a:avLst/>
            </a:prstGeom>
            <a:noFill/>
            <a:ln/>
          </p:spPr>
          <p:txBody>
            <a:bodyPr wrap="none" rtlCol="0" anchor="t"/>
            <a:lstStyle/>
            <a:p>
              <a:pPr marL="342900" indent="-342900" algn="l">
                <a:lnSpc>
                  <a:spcPts val="2799"/>
                </a:lnSpc>
                <a:buSzPct val="100000"/>
                <a:buChar char="•"/>
              </a:pPr>
              <a:r>
                <a:rPr lang="en-US" sz="2400" dirty="0">
                  <a:solidFill>
                    <a:srgbClr val="272525"/>
                  </a:solidFill>
                  <a:latin typeface="Arial" panose="020B0604020202020204" pitchFamily="34" charset="0"/>
                  <a:ea typeface="Eudoxus Sans" pitchFamily="34" charset="-122"/>
                  <a:cs typeface="Arial" panose="020B0604020202020204" pitchFamily="34" charset="0"/>
                </a:rPr>
                <a:t>Efficient use of resources</a:t>
              </a:r>
              <a:endParaRPr lang="en-US" sz="2400" dirty="0">
                <a:latin typeface="Arial" panose="020B0604020202020204" pitchFamily="34" charset="0"/>
                <a:cs typeface="Arial" panose="020B0604020202020204" pitchFamily="34" charset="0"/>
              </a:endParaRPr>
            </a:p>
          </p:txBody>
        </p:sp>
        <p:sp>
          <p:nvSpPr>
            <p:cNvPr id="10" name="Text 7"/>
            <p:cNvSpPr/>
            <p:nvPr/>
          </p:nvSpPr>
          <p:spPr>
            <a:xfrm>
              <a:off x="8901732" y="1771928"/>
              <a:ext cx="2666286" cy="416481"/>
            </a:xfrm>
            <a:prstGeom prst="rect">
              <a:avLst/>
            </a:prstGeom>
            <a:noFill/>
            <a:ln/>
          </p:spPr>
          <p:txBody>
            <a:bodyPr wrap="none" rtlCol="0" anchor="t"/>
            <a:lstStyle/>
            <a:p>
              <a:pPr marL="0" indent="0">
                <a:lnSpc>
                  <a:spcPts val="3281"/>
                </a:lnSpc>
                <a:buNone/>
              </a:pPr>
              <a:r>
                <a:rPr lang="en-US" sz="2800" b="1" dirty="0">
                  <a:solidFill>
                    <a:srgbClr val="FF0000"/>
                  </a:solidFill>
                  <a:latin typeface="Arial" panose="020B0604020202020204" pitchFamily="34" charset="0"/>
                  <a:ea typeface="p22-mackinac-pro" pitchFamily="34" charset="-122"/>
                  <a:cs typeface="Arial" panose="020B0604020202020204" pitchFamily="34" charset="0"/>
                </a:rPr>
                <a:t>Disadvantages</a:t>
              </a:r>
              <a:endParaRPr lang="en-US" sz="2400" dirty="0">
                <a:solidFill>
                  <a:srgbClr val="FF0000"/>
                </a:solidFill>
                <a:latin typeface="Arial" panose="020B0604020202020204" pitchFamily="34" charset="0"/>
                <a:cs typeface="Arial" panose="020B0604020202020204" pitchFamily="34" charset="0"/>
              </a:endParaRPr>
            </a:p>
          </p:txBody>
        </p:sp>
        <p:sp>
          <p:nvSpPr>
            <p:cNvPr id="11" name="Text 8"/>
            <p:cNvSpPr/>
            <p:nvPr/>
          </p:nvSpPr>
          <p:spPr>
            <a:xfrm>
              <a:off x="7909468" y="2350078"/>
              <a:ext cx="4650819" cy="355402"/>
            </a:xfrm>
            <a:prstGeom prst="rect">
              <a:avLst/>
            </a:prstGeom>
            <a:noFill/>
            <a:ln/>
          </p:spPr>
          <p:txBody>
            <a:bodyPr wrap="none" rtlCol="0" anchor="t"/>
            <a:lstStyle/>
            <a:p>
              <a:pPr marL="342900" indent="-342900" algn="l">
                <a:lnSpc>
                  <a:spcPts val="2799"/>
                </a:lnSpc>
                <a:buSzPct val="100000"/>
                <a:buChar char="•"/>
              </a:pPr>
              <a:r>
                <a:rPr lang="en-US" sz="2400" dirty="0">
                  <a:solidFill>
                    <a:srgbClr val="272525"/>
                  </a:solidFill>
                  <a:latin typeface="Arial" panose="020B0604020202020204" pitchFamily="34" charset="0"/>
                  <a:ea typeface="Eudoxus Sans" pitchFamily="34" charset="-122"/>
                  <a:cs typeface="Arial" panose="020B0604020202020204" pitchFamily="34" charset="0"/>
                </a:rPr>
                <a:t>Dependency on technology</a:t>
              </a:r>
              <a:endParaRPr lang="en-US" sz="2400" dirty="0">
                <a:latin typeface="Arial" panose="020B0604020202020204" pitchFamily="34" charset="0"/>
                <a:cs typeface="Arial" panose="020B0604020202020204" pitchFamily="34" charset="0"/>
              </a:endParaRPr>
            </a:p>
          </p:txBody>
        </p:sp>
        <p:sp>
          <p:nvSpPr>
            <p:cNvPr id="12" name="Text 9"/>
            <p:cNvSpPr/>
            <p:nvPr/>
          </p:nvSpPr>
          <p:spPr>
            <a:xfrm>
              <a:off x="7909468" y="3031616"/>
              <a:ext cx="4650819" cy="355402"/>
            </a:xfrm>
            <a:prstGeom prst="rect">
              <a:avLst/>
            </a:prstGeom>
            <a:noFill/>
            <a:ln/>
          </p:spPr>
          <p:txBody>
            <a:bodyPr wrap="none" rtlCol="0" anchor="t"/>
            <a:lstStyle/>
            <a:p>
              <a:pPr marL="342900" indent="-342900" algn="l">
                <a:lnSpc>
                  <a:spcPts val="2799"/>
                </a:lnSpc>
                <a:buSzPct val="100000"/>
                <a:buChar char="•"/>
              </a:pPr>
              <a:r>
                <a:rPr lang="en-US" sz="2400" dirty="0">
                  <a:solidFill>
                    <a:srgbClr val="272525"/>
                  </a:solidFill>
                  <a:latin typeface="Arial" panose="020B0604020202020204" pitchFamily="34" charset="0"/>
                  <a:ea typeface="Eudoxus Sans" pitchFamily="34" charset="-122"/>
                  <a:cs typeface="Arial" panose="020B0604020202020204" pitchFamily="34" charset="0"/>
                </a:rPr>
                <a:t>Potential for system failures</a:t>
              </a:r>
              <a:endParaRPr lang="en-US" sz="2400" dirty="0">
                <a:latin typeface="Arial" panose="020B0604020202020204" pitchFamily="34" charset="0"/>
                <a:cs typeface="Arial" panose="020B0604020202020204" pitchFamily="34" charset="0"/>
              </a:endParaRPr>
            </a:p>
          </p:txBody>
        </p:sp>
        <p:sp>
          <p:nvSpPr>
            <p:cNvPr id="13" name="Text 10"/>
            <p:cNvSpPr/>
            <p:nvPr/>
          </p:nvSpPr>
          <p:spPr>
            <a:xfrm>
              <a:off x="7909467" y="3937099"/>
              <a:ext cx="4650819" cy="355402"/>
            </a:xfrm>
            <a:prstGeom prst="rect">
              <a:avLst/>
            </a:prstGeom>
            <a:noFill/>
            <a:ln/>
          </p:spPr>
          <p:txBody>
            <a:bodyPr wrap="none" rtlCol="0" anchor="t"/>
            <a:lstStyle/>
            <a:p>
              <a:pPr marL="342900" indent="-342900" algn="l">
                <a:lnSpc>
                  <a:spcPts val="2799"/>
                </a:lnSpc>
                <a:buSzPct val="100000"/>
                <a:buChar char="•"/>
              </a:pPr>
              <a:r>
                <a:rPr lang="en-US" sz="2400" dirty="0">
                  <a:solidFill>
                    <a:srgbClr val="272525"/>
                  </a:solidFill>
                  <a:latin typeface="Arial" panose="020B0604020202020204" pitchFamily="34" charset="0"/>
                  <a:ea typeface="Eudoxus Sans" pitchFamily="34" charset="-122"/>
                  <a:cs typeface="Arial" panose="020B0604020202020204" pitchFamily="34" charset="0"/>
                </a:rPr>
                <a:t>Reduced personal interaction</a:t>
              </a:r>
              <a:endParaRPr lang="en-US" sz="2400" dirty="0">
                <a:latin typeface="Arial" panose="020B0604020202020204" pitchFamily="34" charset="0"/>
                <a:cs typeface="Arial" panose="020B0604020202020204" pitchFamily="34" charset="0"/>
              </a:endParaRPr>
            </a:p>
          </p:txBody>
        </p:sp>
        <p:sp>
          <p:nvSpPr>
            <p:cNvPr id="14" name="Text 11"/>
            <p:cNvSpPr/>
            <p:nvPr/>
          </p:nvSpPr>
          <p:spPr>
            <a:xfrm>
              <a:off x="7909466" y="4949070"/>
              <a:ext cx="4650819" cy="355402"/>
            </a:xfrm>
            <a:prstGeom prst="rect">
              <a:avLst/>
            </a:prstGeom>
            <a:noFill/>
            <a:ln/>
          </p:spPr>
          <p:txBody>
            <a:bodyPr wrap="none" rtlCol="0" anchor="t"/>
            <a:lstStyle/>
            <a:p>
              <a:pPr marL="342900" indent="-342900" algn="l">
                <a:lnSpc>
                  <a:spcPts val="2799"/>
                </a:lnSpc>
                <a:buSzPct val="100000"/>
                <a:buChar char="•"/>
              </a:pPr>
              <a:r>
                <a:rPr lang="en-US" sz="2400" dirty="0">
                  <a:solidFill>
                    <a:srgbClr val="272525"/>
                  </a:solidFill>
                  <a:latin typeface="Arial" panose="020B0604020202020204" pitchFamily="34" charset="0"/>
                  <a:ea typeface="Eudoxus Sans" pitchFamily="34" charset="-122"/>
                  <a:cs typeface="Arial" panose="020B0604020202020204" pitchFamily="34" charset="0"/>
                </a:rPr>
                <a:t>Initial setup and maintenance costs</a:t>
              </a:r>
              <a:endParaRPr lang="en-US" sz="2400" dirty="0">
                <a:latin typeface="Arial" panose="020B0604020202020204" pitchFamily="34" charset="0"/>
                <a:cs typeface="Arial" panose="020B0604020202020204" pitchFamily="34" charset="0"/>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pic>
        <p:nvPicPr>
          <p:cNvPr id="4" name="Image 1" descr="preencoded.png"/>
          <p:cNvPicPr>
            <a:picLocks noChangeAspect="1"/>
          </p:cNvPicPr>
          <p:nvPr/>
        </p:nvPicPr>
        <p:blipFill>
          <a:blip r:embed="rId4"/>
          <a:stretch>
            <a:fillRect/>
          </a:stretch>
        </p:blipFill>
        <p:spPr>
          <a:xfrm>
            <a:off x="0" y="0"/>
            <a:ext cx="3657600" cy="8229600"/>
          </a:xfrm>
          <a:prstGeom prst="rect">
            <a:avLst/>
          </a:prstGeom>
        </p:spPr>
      </p:pic>
      <p:sp>
        <p:nvSpPr>
          <p:cNvPr id="5" name="Text 1"/>
          <p:cNvSpPr/>
          <p:nvPr/>
        </p:nvSpPr>
        <p:spPr>
          <a:xfrm>
            <a:off x="4490799" y="925473"/>
            <a:ext cx="4443889"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Future Scope</a:t>
            </a:r>
            <a:endParaRPr lang="en-US" sz="4374" dirty="0"/>
          </a:p>
        </p:txBody>
      </p:sp>
      <p:sp>
        <p:nvSpPr>
          <p:cNvPr id="6" name="Shape 2"/>
          <p:cNvSpPr/>
          <p:nvPr/>
        </p:nvSpPr>
        <p:spPr>
          <a:xfrm>
            <a:off x="4801910" y="1953101"/>
            <a:ext cx="44410" cy="5351026"/>
          </a:xfrm>
          <a:prstGeom prst="roundRect">
            <a:avLst>
              <a:gd name="adj" fmla="val 225151"/>
            </a:avLst>
          </a:prstGeom>
          <a:solidFill>
            <a:srgbClr val="99DDFF"/>
          </a:solidFill>
          <a:ln/>
        </p:spPr>
      </p:sp>
      <p:sp>
        <p:nvSpPr>
          <p:cNvPr id="7" name="Shape 3"/>
          <p:cNvSpPr/>
          <p:nvPr/>
        </p:nvSpPr>
        <p:spPr>
          <a:xfrm>
            <a:off x="5074027" y="2354401"/>
            <a:ext cx="777597" cy="44410"/>
          </a:xfrm>
          <a:prstGeom prst="roundRect">
            <a:avLst>
              <a:gd name="adj" fmla="val 225151"/>
            </a:avLst>
          </a:prstGeom>
          <a:solidFill>
            <a:srgbClr val="99DDFF"/>
          </a:solidFill>
          <a:ln/>
        </p:spPr>
      </p:sp>
      <p:sp>
        <p:nvSpPr>
          <p:cNvPr id="8" name="Shape 4"/>
          <p:cNvSpPr/>
          <p:nvPr/>
        </p:nvSpPr>
        <p:spPr>
          <a:xfrm>
            <a:off x="4574084" y="2126694"/>
            <a:ext cx="499943" cy="499943"/>
          </a:xfrm>
          <a:prstGeom prst="roundRect">
            <a:avLst>
              <a:gd name="adj" fmla="val 20000"/>
            </a:avLst>
          </a:prstGeom>
          <a:solidFill>
            <a:srgbClr val="CCEEFF"/>
          </a:solidFill>
          <a:ln w="13811">
            <a:solidFill>
              <a:srgbClr val="99DDFF"/>
            </a:solidFill>
            <a:prstDash val="solid"/>
          </a:ln>
        </p:spPr>
      </p:sp>
      <p:sp>
        <p:nvSpPr>
          <p:cNvPr id="9" name="Text 5"/>
          <p:cNvSpPr/>
          <p:nvPr/>
        </p:nvSpPr>
        <p:spPr>
          <a:xfrm>
            <a:off x="4755416" y="2168366"/>
            <a:ext cx="137160"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1</a:t>
            </a:r>
            <a:endParaRPr lang="en-US" sz="2624" dirty="0"/>
          </a:p>
        </p:txBody>
      </p:sp>
      <p:sp>
        <p:nvSpPr>
          <p:cNvPr id="10" name="Text 6"/>
          <p:cNvSpPr/>
          <p:nvPr/>
        </p:nvSpPr>
        <p:spPr>
          <a:xfrm>
            <a:off x="6046113" y="2175272"/>
            <a:ext cx="3322320" cy="347186"/>
          </a:xfrm>
          <a:prstGeom prst="rect">
            <a:avLst/>
          </a:prstGeom>
          <a:noFill/>
          <a:ln/>
        </p:spPr>
        <p:txBody>
          <a:bodyPr wrap="none" rtlCol="0" anchor="t"/>
          <a:lstStyle/>
          <a:p>
            <a:pPr marL="0" indent="0" algn="l">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Advanced AI Integration</a:t>
            </a:r>
            <a:endParaRPr lang="en-US" sz="2187" dirty="0"/>
          </a:p>
        </p:txBody>
      </p:sp>
      <p:sp>
        <p:nvSpPr>
          <p:cNvPr id="11" name="Text 7"/>
          <p:cNvSpPr/>
          <p:nvPr/>
        </p:nvSpPr>
        <p:spPr>
          <a:xfrm>
            <a:off x="6046113" y="2655689"/>
            <a:ext cx="7751088" cy="710803"/>
          </a:xfrm>
          <a:prstGeom prst="rect">
            <a:avLst/>
          </a:prstGeom>
          <a:noFill/>
          <a:ln/>
        </p:spPr>
        <p:txBody>
          <a:bodyPr wrap="squar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Explore the potential of integrating artificial intelligence to offer personalized banking services and predictive analytics.</a:t>
            </a:r>
            <a:endParaRPr lang="en-US" sz="1750" dirty="0"/>
          </a:p>
        </p:txBody>
      </p:sp>
      <p:sp>
        <p:nvSpPr>
          <p:cNvPr id="12" name="Shape 8"/>
          <p:cNvSpPr/>
          <p:nvPr/>
        </p:nvSpPr>
        <p:spPr>
          <a:xfrm>
            <a:off x="5074027" y="4212134"/>
            <a:ext cx="777597" cy="44410"/>
          </a:xfrm>
          <a:prstGeom prst="roundRect">
            <a:avLst>
              <a:gd name="adj" fmla="val 225151"/>
            </a:avLst>
          </a:prstGeom>
          <a:solidFill>
            <a:srgbClr val="99DDFF"/>
          </a:solidFill>
          <a:ln/>
        </p:spPr>
      </p:sp>
      <p:sp>
        <p:nvSpPr>
          <p:cNvPr id="13" name="Shape 9"/>
          <p:cNvSpPr/>
          <p:nvPr/>
        </p:nvSpPr>
        <p:spPr>
          <a:xfrm>
            <a:off x="4574084" y="3984427"/>
            <a:ext cx="499943" cy="499943"/>
          </a:xfrm>
          <a:prstGeom prst="roundRect">
            <a:avLst>
              <a:gd name="adj" fmla="val 20000"/>
            </a:avLst>
          </a:prstGeom>
          <a:solidFill>
            <a:srgbClr val="CCEEFF"/>
          </a:solidFill>
          <a:ln w="13811">
            <a:solidFill>
              <a:srgbClr val="99DDFF"/>
            </a:solidFill>
            <a:prstDash val="solid"/>
          </a:ln>
        </p:spPr>
      </p:sp>
      <p:sp>
        <p:nvSpPr>
          <p:cNvPr id="14" name="Text 10"/>
          <p:cNvSpPr/>
          <p:nvPr/>
        </p:nvSpPr>
        <p:spPr>
          <a:xfrm>
            <a:off x="4728746" y="4026098"/>
            <a:ext cx="190500"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2</a:t>
            </a:r>
            <a:endParaRPr lang="en-US" sz="2624" dirty="0"/>
          </a:p>
        </p:txBody>
      </p:sp>
      <p:sp>
        <p:nvSpPr>
          <p:cNvPr id="15" name="Text 11"/>
          <p:cNvSpPr/>
          <p:nvPr/>
        </p:nvSpPr>
        <p:spPr>
          <a:xfrm>
            <a:off x="6046113" y="4033004"/>
            <a:ext cx="3520440" cy="347186"/>
          </a:xfrm>
          <a:prstGeom prst="rect">
            <a:avLst/>
          </a:prstGeom>
          <a:noFill/>
          <a:ln/>
        </p:spPr>
        <p:txBody>
          <a:bodyPr wrap="none" rtlCol="0" anchor="t"/>
          <a:lstStyle/>
          <a:p>
            <a:pPr marL="0" indent="0" algn="l">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Biometric Authentication</a:t>
            </a:r>
            <a:endParaRPr lang="en-US" sz="2187" dirty="0"/>
          </a:p>
        </p:txBody>
      </p:sp>
      <p:sp>
        <p:nvSpPr>
          <p:cNvPr id="16" name="Text 12"/>
          <p:cNvSpPr/>
          <p:nvPr/>
        </p:nvSpPr>
        <p:spPr>
          <a:xfrm>
            <a:off x="6046113" y="4513421"/>
            <a:ext cx="7751088" cy="710803"/>
          </a:xfrm>
          <a:prstGeom prst="rect">
            <a:avLst/>
          </a:prstGeom>
          <a:noFill/>
          <a:ln/>
        </p:spPr>
        <p:txBody>
          <a:bodyPr wrap="squar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Implement biometric authentication methods, such as fingerprint or facial recognition, for enhanced security and convenience.</a:t>
            </a:r>
            <a:endParaRPr lang="en-US" sz="1750" dirty="0"/>
          </a:p>
        </p:txBody>
      </p:sp>
      <p:sp>
        <p:nvSpPr>
          <p:cNvPr id="17" name="Shape 13"/>
          <p:cNvSpPr/>
          <p:nvPr/>
        </p:nvSpPr>
        <p:spPr>
          <a:xfrm>
            <a:off x="5074027" y="6069866"/>
            <a:ext cx="777597" cy="44410"/>
          </a:xfrm>
          <a:prstGeom prst="roundRect">
            <a:avLst>
              <a:gd name="adj" fmla="val 225151"/>
            </a:avLst>
          </a:prstGeom>
          <a:solidFill>
            <a:srgbClr val="99DDFF"/>
          </a:solidFill>
          <a:ln/>
        </p:spPr>
      </p:sp>
      <p:sp>
        <p:nvSpPr>
          <p:cNvPr id="18" name="Shape 14"/>
          <p:cNvSpPr/>
          <p:nvPr/>
        </p:nvSpPr>
        <p:spPr>
          <a:xfrm>
            <a:off x="4574084" y="5842159"/>
            <a:ext cx="499943" cy="499943"/>
          </a:xfrm>
          <a:prstGeom prst="roundRect">
            <a:avLst>
              <a:gd name="adj" fmla="val 20000"/>
            </a:avLst>
          </a:prstGeom>
          <a:solidFill>
            <a:srgbClr val="CCEEFF"/>
          </a:solidFill>
          <a:ln w="13811">
            <a:solidFill>
              <a:srgbClr val="99DDFF"/>
            </a:solidFill>
            <a:prstDash val="solid"/>
          </a:ln>
        </p:spPr>
      </p:sp>
      <p:sp>
        <p:nvSpPr>
          <p:cNvPr id="19" name="Text 15"/>
          <p:cNvSpPr/>
          <p:nvPr/>
        </p:nvSpPr>
        <p:spPr>
          <a:xfrm>
            <a:off x="4724936" y="5883831"/>
            <a:ext cx="198120"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3</a:t>
            </a:r>
            <a:endParaRPr lang="en-US" sz="2624" dirty="0"/>
          </a:p>
        </p:txBody>
      </p:sp>
      <p:sp>
        <p:nvSpPr>
          <p:cNvPr id="20" name="Text 16"/>
          <p:cNvSpPr/>
          <p:nvPr/>
        </p:nvSpPr>
        <p:spPr>
          <a:xfrm>
            <a:off x="6046113" y="5890736"/>
            <a:ext cx="3147060" cy="347186"/>
          </a:xfrm>
          <a:prstGeom prst="rect">
            <a:avLst/>
          </a:prstGeom>
          <a:noFill/>
          <a:ln/>
        </p:spPr>
        <p:txBody>
          <a:bodyPr wrap="none" rtlCol="0" anchor="t"/>
          <a:lstStyle/>
          <a:p>
            <a:pPr marL="0" indent="0" algn="l">
              <a:lnSpc>
                <a:spcPts val="2734"/>
              </a:lnSpc>
              <a:buNone/>
            </a:pPr>
            <a:r>
              <a:rPr lang="en-US" sz="2187" b="1" dirty="0">
                <a:solidFill>
                  <a:srgbClr val="272525"/>
                </a:solidFill>
                <a:latin typeface="p22-mackinac-pro" pitchFamily="34" charset="0"/>
                <a:ea typeface="p22-mackinac-pro" pitchFamily="34" charset="-122"/>
              </a:rPr>
              <a:t>Support for Indian Languages</a:t>
            </a:r>
            <a:endParaRPr lang="en-US" sz="2187" dirty="0"/>
          </a:p>
        </p:txBody>
      </p:sp>
      <p:sp>
        <p:nvSpPr>
          <p:cNvPr id="21" name="Text 17"/>
          <p:cNvSpPr/>
          <p:nvPr/>
        </p:nvSpPr>
        <p:spPr>
          <a:xfrm>
            <a:off x="6046112" y="6371153"/>
            <a:ext cx="8283073" cy="710803"/>
          </a:xfrm>
          <a:prstGeom prst="rect">
            <a:avLst/>
          </a:prstGeom>
          <a:noFill/>
          <a:ln/>
        </p:spPr>
        <p:txBody>
          <a:bodyPr wrap="squar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Assess the integration of various Indian and International languages to provide secure and transparent banking transactions to the customer from diverse backgrounds.</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55</TotalTime>
  <Words>547</Words>
  <Application>Microsoft Office PowerPoint</Application>
  <PresentationFormat>Custom</PresentationFormat>
  <Paragraphs>77</Paragraphs>
  <Slides>9</Slides>
  <Notes>9</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9</vt:i4>
      </vt:variant>
    </vt:vector>
  </HeadingPairs>
  <TitlesOfParts>
    <vt:vector size="17" baseType="lpstr">
      <vt:lpstr>Arial</vt:lpstr>
      <vt:lpstr>Calibri</vt:lpstr>
      <vt:lpstr>Cambria Math</vt:lpstr>
      <vt:lpstr>Dubai</vt:lpstr>
      <vt:lpstr>Eudoxus Sans</vt:lpstr>
      <vt:lpstr>Modern No. 20</vt:lpstr>
      <vt:lpstr>p22-mackinac-pro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Kshitij sharma</cp:lastModifiedBy>
  <cp:revision>32</cp:revision>
  <dcterms:created xsi:type="dcterms:W3CDTF">2023-12-29T08:21:39Z</dcterms:created>
  <dcterms:modified xsi:type="dcterms:W3CDTF">2023-12-29T09:18:17Z</dcterms:modified>
</cp:coreProperties>
</file>